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64" r:id="rId2"/>
    <p:sldId id="289" r:id="rId3"/>
    <p:sldId id="291" r:id="rId4"/>
    <p:sldId id="299" r:id="rId5"/>
    <p:sldId id="300" r:id="rId6"/>
    <p:sldId id="301" r:id="rId7"/>
    <p:sldId id="302" r:id="rId8"/>
    <p:sldId id="303" r:id="rId9"/>
    <p:sldId id="304" r:id="rId10"/>
    <p:sldId id="305" r:id="rId11"/>
    <p:sldId id="306" r:id="rId12"/>
    <p:sldId id="310" r:id="rId13"/>
    <p:sldId id="311" r:id="rId14"/>
    <p:sldId id="312" r:id="rId15"/>
    <p:sldId id="292" r:id="rId16"/>
    <p:sldId id="313" r:id="rId17"/>
    <p:sldId id="314" r:id="rId18"/>
    <p:sldId id="26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00A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50" d="100"/>
          <a:sy n="150" d="100"/>
        </p:scale>
        <p:origin x="4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DB0F0B-B4B0-9A42-936D-917A59346FAA}"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en-US"/>
        </a:p>
      </dgm:t>
    </dgm:pt>
    <dgm:pt modelId="{83036414-D83A-E647-9877-4173E80FABD4}">
      <dgm:prSet phldrT="[Text]" custT="1"/>
      <dgm:spPr/>
      <dgm:t>
        <a:bodyPr/>
        <a:lstStyle/>
        <a:p>
          <a:r>
            <a:rPr lang="en-US" sz="1600" dirty="0"/>
            <a:t>Original Data</a:t>
          </a:r>
        </a:p>
      </dgm:t>
    </dgm:pt>
    <dgm:pt modelId="{1E43E527-E2F2-754C-89E3-E9D99E5503F5}" type="parTrans" cxnId="{BA861733-7CD0-3342-A04A-0B3C6FF99333}">
      <dgm:prSet/>
      <dgm:spPr/>
      <dgm:t>
        <a:bodyPr/>
        <a:lstStyle/>
        <a:p>
          <a:endParaRPr lang="en-US" sz="1400"/>
        </a:p>
      </dgm:t>
    </dgm:pt>
    <dgm:pt modelId="{C6E32615-1DFB-9C49-9BF4-55DA2D0F4F86}" type="sibTrans" cxnId="{BA861733-7CD0-3342-A04A-0B3C6FF99333}">
      <dgm:prSet/>
      <dgm:spPr/>
      <dgm:t>
        <a:bodyPr/>
        <a:lstStyle/>
        <a:p>
          <a:endParaRPr lang="en-US" sz="1400"/>
        </a:p>
      </dgm:t>
    </dgm:pt>
    <dgm:pt modelId="{A2AFCEA9-D268-4447-A391-0B763AA37C0F}">
      <dgm:prSet phldrT="[Text]" custT="1"/>
      <dgm:spPr/>
      <dgm:t>
        <a:bodyPr/>
        <a:lstStyle/>
        <a:p>
          <a:r>
            <a:rPr lang="en-US" sz="1600" dirty="0"/>
            <a:t>Train:</a:t>
          </a:r>
        </a:p>
        <a:p>
          <a:r>
            <a:rPr lang="en-US" sz="1600" dirty="0"/>
            <a:t>1990 - 2002</a:t>
          </a:r>
        </a:p>
      </dgm:t>
    </dgm:pt>
    <dgm:pt modelId="{3E790C91-6C48-1F49-9698-10FC922B997F}" type="parTrans" cxnId="{AA3B5E36-D7CB-E642-A7E5-7E9CD9473833}">
      <dgm:prSet/>
      <dgm:spPr/>
      <dgm:t>
        <a:bodyPr/>
        <a:lstStyle/>
        <a:p>
          <a:endParaRPr lang="en-US" sz="1400"/>
        </a:p>
      </dgm:t>
    </dgm:pt>
    <dgm:pt modelId="{A94C6E6D-8E92-3544-8A12-ED2DC6E9C8A0}" type="sibTrans" cxnId="{AA3B5E36-D7CB-E642-A7E5-7E9CD9473833}">
      <dgm:prSet/>
      <dgm:spPr/>
      <dgm:t>
        <a:bodyPr/>
        <a:lstStyle/>
        <a:p>
          <a:endParaRPr lang="en-US" sz="1400"/>
        </a:p>
      </dgm:t>
    </dgm:pt>
    <dgm:pt modelId="{3A08AA0B-5584-9845-B6B2-885D0C89546C}">
      <dgm:prSet phldrT="[Text]" custT="1"/>
      <dgm:spPr/>
      <dgm:t>
        <a:bodyPr/>
        <a:lstStyle/>
        <a:p>
          <a:r>
            <a:rPr lang="en-US" sz="1600" dirty="0"/>
            <a:t>Test:</a:t>
          </a:r>
        </a:p>
        <a:p>
          <a:r>
            <a:rPr lang="en-US" sz="1600" dirty="0"/>
            <a:t>2003 - 2008</a:t>
          </a:r>
        </a:p>
      </dgm:t>
    </dgm:pt>
    <dgm:pt modelId="{8B4D1267-E121-094D-8E4D-FE3E6F89A061}" type="parTrans" cxnId="{ACC0C44B-E973-C641-9ED6-59D759884D16}">
      <dgm:prSet/>
      <dgm:spPr/>
      <dgm:t>
        <a:bodyPr/>
        <a:lstStyle/>
        <a:p>
          <a:endParaRPr lang="en-US" sz="1400"/>
        </a:p>
      </dgm:t>
    </dgm:pt>
    <dgm:pt modelId="{0F34FEEA-97AC-6B4D-AA7B-5D993E09C721}" type="sibTrans" cxnId="{ACC0C44B-E973-C641-9ED6-59D759884D16}">
      <dgm:prSet/>
      <dgm:spPr/>
      <dgm:t>
        <a:bodyPr/>
        <a:lstStyle/>
        <a:p>
          <a:endParaRPr lang="en-US" sz="1400"/>
        </a:p>
      </dgm:t>
    </dgm:pt>
    <dgm:pt modelId="{1A5E9ED7-4E9F-6641-A81F-D51807E22949}" type="pres">
      <dgm:prSet presAssocID="{98DB0F0B-B4B0-9A42-936D-917A59346FAA}" presName="hierChild1" presStyleCnt="0">
        <dgm:presLayoutVars>
          <dgm:orgChart val="1"/>
          <dgm:chPref val="1"/>
          <dgm:dir/>
          <dgm:animOne val="branch"/>
          <dgm:animLvl val="lvl"/>
          <dgm:resizeHandles/>
        </dgm:presLayoutVars>
      </dgm:prSet>
      <dgm:spPr/>
    </dgm:pt>
    <dgm:pt modelId="{D635E022-B3BA-954E-95D6-E21FE2AC29DC}" type="pres">
      <dgm:prSet presAssocID="{83036414-D83A-E647-9877-4173E80FABD4}" presName="hierRoot1" presStyleCnt="0">
        <dgm:presLayoutVars>
          <dgm:hierBranch val="init"/>
        </dgm:presLayoutVars>
      </dgm:prSet>
      <dgm:spPr/>
    </dgm:pt>
    <dgm:pt modelId="{7E349424-6B87-6E45-8A96-055713789F6C}" type="pres">
      <dgm:prSet presAssocID="{83036414-D83A-E647-9877-4173E80FABD4}" presName="rootComposite1" presStyleCnt="0"/>
      <dgm:spPr/>
    </dgm:pt>
    <dgm:pt modelId="{AE5ABB64-D791-6447-ADDB-4C0F011B8F6B}" type="pres">
      <dgm:prSet presAssocID="{83036414-D83A-E647-9877-4173E80FABD4}" presName="rootText1" presStyleLbl="node0" presStyleIdx="0" presStyleCnt="1" custLinFactNeighborY="-41549">
        <dgm:presLayoutVars>
          <dgm:chPref val="3"/>
        </dgm:presLayoutVars>
      </dgm:prSet>
      <dgm:spPr/>
    </dgm:pt>
    <dgm:pt modelId="{91D8AE0F-9062-E54D-97D4-DD15DC7EF743}" type="pres">
      <dgm:prSet presAssocID="{83036414-D83A-E647-9877-4173E80FABD4}" presName="rootConnector1" presStyleLbl="node1" presStyleIdx="0" presStyleCnt="0"/>
      <dgm:spPr/>
    </dgm:pt>
    <dgm:pt modelId="{6B312A4D-5F7A-0C48-B3C7-AB9E8FA7DFAA}" type="pres">
      <dgm:prSet presAssocID="{83036414-D83A-E647-9877-4173E80FABD4}" presName="hierChild2" presStyleCnt="0"/>
      <dgm:spPr/>
    </dgm:pt>
    <dgm:pt modelId="{677332DA-6D5A-AA44-8D2B-0D80CE82AB2C}" type="pres">
      <dgm:prSet presAssocID="{3E790C91-6C48-1F49-9698-10FC922B997F}" presName="Name37" presStyleLbl="parChTrans1D2" presStyleIdx="0" presStyleCnt="2"/>
      <dgm:spPr/>
    </dgm:pt>
    <dgm:pt modelId="{819B3B88-38FA-B045-AF11-C529F41F1365}" type="pres">
      <dgm:prSet presAssocID="{A2AFCEA9-D268-4447-A391-0B763AA37C0F}" presName="hierRoot2" presStyleCnt="0">
        <dgm:presLayoutVars>
          <dgm:hierBranch val="init"/>
        </dgm:presLayoutVars>
      </dgm:prSet>
      <dgm:spPr/>
    </dgm:pt>
    <dgm:pt modelId="{2DF38093-F44E-584E-A7CA-AF2ABE1961BD}" type="pres">
      <dgm:prSet presAssocID="{A2AFCEA9-D268-4447-A391-0B763AA37C0F}" presName="rootComposite" presStyleCnt="0"/>
      <dgm:spPr/>
    </dgm:pt>
    <dgm:pt modelId="{2A4C326C-FE42-004E-8533-95B5CBCC6692}" type="pres">
      <dgm:prSet presAssocID="{A2AFCEA9-D268-4447-A391-0B763AA37C0F}" presName="rootText" presStyleLbl="node2" presStyleIdx="0" presStyleCnt="2" custLinFactNeighborY="8554">
        <dgm:presLayoutVars>
          <dgm:chPref val="3"/>
        </dgm:presLayoutVars>
      </dgm:prSet>
      <dgm:spPr/>
    </dgm:pt>
    <dgm:pt modelId="{C8A95E73-D3A5-EB47-BD2E-94C86AB30297}" type="pres">
      <dgm:prSet presAssocID="{A2AFCEA9-D268-4447-A391-0B763AA37C0F}" presName="rootConnector" presStyleLbl="node2" presStyleIdx="0" presStyleCnt="2"/>
      <dgm:spPr/>
    </dgm:pt>
    <dgm:pt modelId="{26122BBB-CAAC-B443-AB34-2AED6B472F55}" type="pres">
      <dgm:prSet presAssocID="{A2AFCEA9-D268-4447-A391-0B763AA37C0F}" presName="hierChild4" presStyleCnt="0"/>
      <dgm:spPr/>
    </dgm:pt>
    <dgm:pt modelId="{B3F4999F-4549-A946-9671-3FFE2FD0F04B}" type="pres">
      <dgm:prSet presAssocID="{A2AFCEA9-D268-4447-A391-0B763AA37C0F}" presName="hierChild5" presStyleCnt="0"/>
      <dgm:spPr/>
    </dgm:pt>
    <dgm:pt modelId="{E71C79C6-7A08-3E43-9C63-FA148D3BBBBB}" type="pres">
      <dgm:prSet presAssocID="{8B4D1267-E121-094D-8E4D-FE3E6F89A061}" presName="Name37" presStyleLbl="parChTrans1D2" presStyleIdx="1" presStyleCnt="2"/>
      <dgm:spPr/>
    </dgm:pt>
    <dgm:pt modelId="{68B9C293-DE9F-284F-93C7-6B9FBDBC09A4}" type="pres">
      <dgm:prSet presAssocID="{3A08AA0B-5584-9845-B6B2-885D0C89546C}" presName="hierRoot2" presStyleCnt="0">
        <dgm:presLayoutVars>
          <dgm:hierBranch val="init"/>
        </dgm:presLayoutVars>
      </dgm:prSet>
      <dgm:spPr/>
    </dgm:pt>
    <dgm:pt modelId="{9C2F26F5-2A90-404C-A384-994CF45D999A}" type="pres">
      <dgm:prSet presAssocID="{3A08AA0B-5584-9845-B6B2-885D0C89546C}" presName="rootComposite" presStyleCnt="0"/>
      <dgm:spPr/>
    </dgm:pt>
    <dgm:pt modelId="{8773EE07-908C-D543-B327-FB66E81AC3AE}" type="pres">
      <dgm:prSet presAssocID="{3A08AA0B-5584-9845-B6B2-885D0C89546C}" presName="rootText" presStyleLbl="node2" presStyleIdx="1" presStyleCnt="2" custLinFactNeighborY="8554">
        <dgm:presLayoutVars>
          <dgm:chPref val="3"/>
        </dgm:presLayoutVars>
      </dgm:prSet>
      <dgm:spPr/>
    </dgm:pt>
    <dgm:pt modelId="{446E145E-DA08-D145-969D-793852A9B991}" type="pres">
      <dgm:prSet presAssocID="{3A08AA0B-5584-9845-B6B2-885D0C89546C}" presName="rootConnector" presStyleLbl="node2" presStyleIdx="1" presStyleCnt="2"/>
      <dgm:spPr/>
    </dgm:pt>
    <dgm:pt modelId="{3F30B53E-7CED-C74E-ABC4-DFD87425F76D}" type="pres">
      <dgm:prSet presAssocID="{3A08AA0B-5584-9845-B6B2-885D0C89546C}" presName="hierChild4" presStyleCnt="0"/>
      <dgm:spPr/>
    </dgm:pt>
    <dgm:pt modelId="{EF4017B8-9700-004E-8F94-2A4381F63941}" type="pres">
      <dgm:prSet presAssocID="{3A08AA0B-5584-9845-B6B2-885D0C89546C}" presName="hierChild5" presStyleCnt="0"/>
      <dgm:spPr/>
    </dgm:pt>
    <dgm:pt modelId="{AE41B34F-4804-BA48-AEDC-1B138505102D}" type="pres">
      <dgm:prSet presAssocID="{83036414-D83A-E647-9877-4173E80FABD4}" presName="hierChild3" presStyleCnt="0"/>
      <dgm:spPr/>
    </dgm:pt>
  </dgm:ptLst>
  <dgm:cxnLst>
    <dgm:cxn modelId="{1B23560B-6D2A-F444-A655-570639974525}" type="presOf" srcId="{98DB0F0B-B4B0-9A42-936D-917A59346FAA}" destId="{1A5E9ED7-4E9F-6641-A81F-D51807E22949}" srcOrd="0" destOrd="0" presId="urn:microsoft.com/office/officeart/2005/8/layout/orgChart1"/>
    <dgm:cxn modelId="{9D4EB90C-AC76-C244-AFDF-E9F13C50177C}" type="presOf" srcId="{8B4D1267-E121-094D-8E4D-FE3E6F89A061}" destId="{E71C79C6-7A08-3E43-9C63-FA148D3BBBBB}" srcOrd="0" destOrd="0" presId="urn:microsoft.com/office/officeart/2005/8/layout/orgChart1"/>
    <dgm:cxn modelId="{23A40131-6C97-C047-8747-4260206B4D98}" type="presOf" srcId="{A2AFCEA9-D268-4447-A391-0B763AA37C0F}" destId="{C8A95E73-D3A5-EB47-BD2E-94C86AB30297}" srcOrd="1" destOrd="0" presId="urn:microsoft.com/office/officeart/2005/8/layout/orgChart1"/>
    <dgm:cxn modelId="{BA861733-7CD0-3342-A04A-0B3C6FF99333}" srcId="{98DB0F0B-B4B0-9A42-936D-917A59346FAA}" destId="{83036414-D83A-E647-9877-4173E80FABD4}" srcOrd="0" destOrd="0" parTransId="{1E43E527-E2F2-754C-89E3-E9D99E5503F5}" sibTransId="{C6E32615-1DFB-9C49-9BF4-55DA2D0F4F86}"/>
    <dgm:cxn modelId="{AA3B5E36-D7CB-E642-A7E5-7E9CD9473833}" srcId="{83036414-D83A-E647-9877-4173E80FABD4}" destId="{A2AFCEA9-D268-4447-A391-0B763AA37C0F}" srcOrd="0" destOrd="0" parTransId="{3E790C91-6C48-1F49-9698-10FC922B997F}" sibTransId="{A94C6E6D-8E92-3544-8A12-ED2DC6E9C8A0}"/>
    <dgm:cxn modelId="{ACC0C44B-E973-C641-9ED6-59D759884D16}" srcId="{83036414-D83A-E647-9877-4173E80FABD4}" destId="{3A08AA0B-5584-9845-B6B2-885D0C89546C}" srcOrd="1" destOrd="0" parTransId="{8B4D1267-E121-094D-8E4D-FE3E6F89A061}" sibTransId="{0F34FEEA-97AC-6B4D-AA7B-5D993E09C721}"/>
    <dgm:cxn modelId="{CA81D465-CD91-894B-991D-552E723EE84F}" type="presOf" srcId="{3E790C91-6C48-1F49-9698-10FC922B997F}" destId="{677332DA-6D5A-AA44-8D2B-0D80CE82AB2C}" srcOrd="0" destOrd="0" presId="urn:microsoft.com/office/officeart/2005/8/layout/orgChart1"/>
    <dgm:cxn modelId="{6B796996-2C38-B244-A325-4B8DD5AE2EFB}" type="presOf" srcId="{83036414-D83A-E647-9877-4173E80FABD4}" destId="{AE5ABB64-D791-6447-ADDB-4C0F011B8F6B}" srcOrd="0" destOrd="0" presId="urn:microsoft.com/office/officeart/2005/8/layout/orgChart1"/>
    <dgm:cxn modelId="{1C21B2CB-83C9-EE4F-86B3-E6E1574C8223}" type="presOf" srcId="{A2AFCEA9-D268-4447-A391-0B763AA37C0F}" destId="{2A4C326C-FE42-004E-8533-95B5CBCC6692}" srcOrd="0" destOrd="0" presId="urn:microsoft.com/office/officeart/2005/8/layout/orgChart1"/>
    <dgm:cxn modelId="{F888C4D0-B529-404A-BA59-AC0D8EA2390B}" type="presOf" srcId="{3A08AA0B-5584-9845-B6B2-885D0C89546C}" destId="{446E145E-DA08-D145-969D-793852A9B991}" srcOrd="1" destOrd="0" presId="urn:microsoft.com/office/officeart/2005/8/layout/orgChart1"/>
    <dgm:cxn modelId="{A1089ED7-58FF-224E-940D-F89FB37A15D9}" type="presOf" srcId="{83036414-D83A-E647-9877-4173E80FABD4}" destId="{91D8AE0F-9062-E54D-97D4-DD15DC7EF743}" srcOrd="1" destOrd="0" presId="urn:microsoft.com/office/officeart/2005/8/layout/orgChart1"/>
    <dgm:cxn modelId="{CED54DFE-E2D7-944B-9B90-4F585A424FC3}" type="presOf" srcId="{3A08AA0B-5584-9845-B6B2-885D0C89546C}" destId="{8773EE07-908C-D543-B327-FB66E81AC3AE}" srcOrd="0" destOrd="0" presId="urn:microsoft.com/office/officeart/2005/8/layout/orgChart1"/>
    <dgm:cxn modelId="{FF6AD197-83FB-FB4C-971C-C08B70020CF1}" type="presParOf" srcId="{1A5E9ED7-4E9F-6641-A81F-D51807E22949}" destId="{D635E022-B3BA-954E-95D6-E21FE2AC29DC}" srcOrd="0" destOrd="0" presId="urn:microsoft.com/office/officeart/2005/8/layout/orgChart1"/>
    <dgm:cxn modelId="{24643D5C-16F3-5E47-83E2-C6E0B3973ED7}" type="presParOf" srcId="{D635E022-B3BA-954E-95D6-E21FE2AC29DC}" destId="{7E349424-6B87-6E45-8A96-055713789F6C}" srcOrd="0" destOrd="0" presId="urn:microsoft.com/office/officeart/2005/8/layout/orgChart1"/>
    <dgm:cxn modelId="{76073A50-E95A-F34E-B459-71B5F1FF4222}" type="presParOf" srcId="{7E349424-6B87-6E45-8A96-055713789F6C}" destId="{AE5ABB64-D791-6447-ADDB-4C0F011B8F6B}" srcOrd="0" destOrd="0" presId="urn:microsoft.com/office/officeart/2005/8/layout/orgChart1"/>
    <dgm:cxn modelId="{06C70783-8ADD-1940-8D3E-C8EFF36560C7}" type="presParOf" srcId="{7E349424-6B87-6E45-8A96-055713789F6C}" destId="{91D8AE0F-9062-E54D-97D4-DD15DC7EF743}" srcOrd="1" destOrd="0" presId="urn:microsoft.com/office/officeart/2005/8/layout/orgChart1"/>
    <dgm:cxn modelId="{56FFC468-F507-2947-9C0D-6A08033B0F5E}" type="presParOf" srcId="{D635E022-B3BA-954E-95D6-E21FE2AC29DC}" destId="{6B312A4D-5F7A-0C48-B3C7-AB9E8FA7DFAA}" srcOrd="1" destOrd="0" presId="urn:microsoft.com/office/officeart/2005/8/layout/orgChart1"/>
    <dgm:cxn modelId="{DEF65811-1B6D-5643-8BA2-66BC17B0C29D}" type="presParOf" srcId="{6B312A4D-5F7A-0C48-B3C7-AB9E8FA7DFAA}" destId="{677332DA-6D5A-AA44-8D2B-0D80CE82AB2C}" srcOrd="0" destOrd="0" presId="urn:microsoft.com/office/officeart/2005/8/layout/orgChart1"/>
    <dgm:cxn modelId="{47E5BD23-AFD7-4C4D-A0C5-AA6412682FF3}" type="presParOf" srcId="{6B312A4D-5F7A-0C48-B3C7-AB9E8FA7DFAA}" destId="{819B3B88-38FA-B045-AF11-C529F41F1365}" srcOrd="1" destOrd="0" presId="urn:microsoft.com/office/officeart/2005/8/layout/orgChart1"/>
    <dgm:cxn modelId="{24559154-41B8-1745-A619-63B4335C5FDE}" type="presParOf" srcId="{819B3B88-38FA-B045-AF11-C529F41F1365}" destId="{2DF38093-F44E-584E-A7CA-AF2ABE1961BD}" srcOrd="0" destOrd="0" presId="urn:microsoft.com/office/officeart/2005/8/layout/orgChart1"/>
    <dgm:cxn modelId="{3229A455-3F70-6347-9F59-D14E7279C279}" type="presParOf" srcId="{2DF38093-F44E-584E-A7CA-AF2ABE1961BD}" destId="{2A4C326C-FE42-004E-8533-95B5CBCC6692}" srcOrd="0" destOrd="0" presId="urn:microsoft.com/office/officeart/2005/8/layout/orgChart1"/>
    <dgm:cxn modelId="{51B1357D-001F-C84D-BDFC-6B81695E591A}" type="presParOf" srcId="{2DF38093-F44E-584E-A7CA-AF2ABE1961BD}" destId="{C8A95E73-D3A5-EB47-BD2E-94C86AB30297}" srcOrd="1" destOrd="0" presId="urn:microsoft.com/office/officeart/2005/8/layout/orgChart1"/>
    <dgm:cxn modelId="{226D125C-3F3A-8A47-9AF0-73B2F224E3B2}" type="presParOf" srcId="{819B3B88-38FA-B045-AF11-C529F41F1365}" destId="{26122BBB-CAAC-B443-AB34-2AED6B472F55}" srcOrd="1" destOrd="0" presId="urn:microsoft.com/office/officeart/2005/8/layout/orgChart1"/>
    <dgm:cxn modelId="{11EE8472-41FF-6341-8C15-463A12D69E94}" type="presParOf" srcId="{819B3B88-38FA-B045-AF11-C529F41F1365}" destId="{B3F4999F-4549-A946-9671-3FFE2FD0F04B}" srcOrd="2" destOrd="0" presId="urn:microsoft.com/office/officeart/2005/8/layout/orgChart1"/>
    <dgm:cxn modelId="{D49885FE-4F4F-AC4C-A9C8-4D3F023B51AF}" type="presParOf" srcId="{6B312A4D-5F7A-0C48-B3C7-AB9E8FA7DFAA}" destId="{E71C79C6-7A08-3E43-9C63-FA148D3BBBBB}" srcOrd="2" destOrd="0" presId="urn:microsoft.com/office/officeart/2005/8/layout/orgChart1"/>
    <dgm:cxn modelId="{AAA42670-B9B5-D147-8326-EB74C67D4DEC}" type="presParOf" srcId="{6B312A4D-5F7A-0C48-B3C7-AB9E8FA7DFAA}" destId="{68B9C293-DE9F-284F-93C7-6B9FBDBC09A4}" srcOrd="3" destOrd="0" presId="urn:microsoft.com/office/officeart/2005/8/layout/orgChart1"/>
    <dgm:cxn modelId="{16833D01-C0D0-1E4E-90F3-5474AE4DCE1F}" type="presParOf" srcId="{68B9C293-DE9F-284F-93C7-6B9FBDBC09A4}" destId="{9C2F26F5-2A90-404C-A384-994CF45D999A}" srcOrd="0" destOrd="0" presId="urn:microsoft.com/office/officeart/2005/8/layout/orgChart1"/>
    <dgm:cxn modelId="{DC1BB25C-7CAF-8D4E-AEE4-67FE1AFB4F53}" type="presParOf" srcId="{9C2F26F5-2A90-404C-A384-994CF45D999A}" destId="{8773EE07-908C-D543-B327-FB66E81AC3AE}" srcOrd="0" destOrd="0" presId="urn:microsoft.com/office/officeart/2005/8/layout/orgChart1"/>
    <dgm:cxn modelId="{CB5FC20A-4E1A-064F-A04A-DB879C4FAE1E}" type="presParOf" srcId="{9C2F26F5-2A90-404C-A384-994CF45D999A}" destId="{446E145E-DA08-D145-969D-793852A9B991}" srcOrd="1" destOrd="0" presId="urn:microsoft.com/office/officeart/2005/8/layout/orgChart1"/>
    <dgm:cxn modelId="{954EE081-99BA-7745-9294-4978F5506E9E}" type="presParOf" srcId="{68B9C293-DE9F-284F-93C7-6B9FBDBC09A4}" destId="{3F30B53E-7CED-C74E-ABC4-DFD87425F76D}" srcOrd="1" destOrd="0" presId="urn:microsoft.com/office/officeart/2005/8/layout/orgChart1"/>
    <dgm:cxn modelId="{1728F45A-DF91-C84D-870D-EAE7FBCA400A}" type="presParOf" srcId="{68B9C293-DE9F-284F-93C7-6B9FBDBC09A4}" destId="{EF4017B8-9700-004E-8F94-2A4381F63941}" srcOrd="2" destOrd="0" presId="urn:microsoft.com/office/officeart/2005/8/layout/orgChart1"/>
    <dgm:cxn modelId="{E5748032-CAB1-EE49-81D4-599FD24C58EB}" type="presParOf" srcId="{D635E022-B3BA-954E-95D6-E21FE2AC29DC}" destId="{AE41B34F-4804-BA48-AEDC-1B138505102D}"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C79C6-7A08-3E43-9C63-FA148D3BBBBB}">
      <dsp:nvSpPr>
        <dsp:cNvPr id="0" name=""/>
        <dsp:cNvSpPr/>
      </dsp:nvSpPr>
      <dsp:spPr>
        <a:xfrm>
          <a:off x="1531513" y="1202931"/>
          <a:ext cx="838116" cy="637959"/>
        </a:xfrm>
        <a:custGeom>
          <a:avLst/>
          <a:gdLst/>
          <a:ahLst/>
          <a:cxnLst/>
          <a:rect l="0" t="0" r="0" b="0"/>
          <a:pathLst>
            <a:path>
              <a:moveTo>
                <a:pt x="0" y="0"/>
              </a:moveTo>
              <a:lnTo>
                <a:pt x="0" y="492500"/>
              </a:lnTo>
              <a:lnTo>
                <a:pt x="838116" y="492500"/>
              </a:lnTo>
              <a:lnTo>
                <a:pt x="838116" y="637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7332DA-6D5A-AA44-8D2B-0D80CE82AB2C}">
      <dsp:nvSpPr>
        <dsp:cNvPr id="0" name=""/>
        <dsp:cNvSpPr/>
      </dsp:nvSpPr>
      <dsp:spPr>
        <a:xfrm>
          <a:off x="693396" y="1202931"/>
          <a:ext cx="838116" cy="637959"/>
        </a:xfrm>
        <a:custGeom>
          <a:avLst/>
          <a:gdLst/>
          <a:ahLst/>
          <a:cxnLst/>
          <a:rect l="0" t="0" r="0" b="0"/>
          <a:pathLst>
            <a:path>
              <a:moveTo>
                <a:pt x="838116" y="0"/>
              </a:moveTo>
              <a:lnTo>
                <a:pt x="838116" y="492500"/>
              </a:lnTo>
              <a:lnTo>
                <a:pt x="0" y="492500"/>
              </a:lnTo>
              <a:lnTo>
                <a:pt x="0" y="637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5ABB64-D791-6447-ADDB-4C0F011B8F6B}">
      <dsp:nvSpPr>
        <dsp:cNvPr id="0" name=""/>
        <dsp:cNvSpPr/>
      </dsp:nvSpPr>
      <dsp:spPr>
        <a:xfrm>
          <a:off x="838855" y="510273"/>
          <a:ext cx="1385316" cy="6926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Original Data</a:t>
          </a:r>
        </a:p>
      </dsp:txBody>
      <dsp:txXfrm>
        <a:off x="838855" y="510273"/>
        <a:ext cx="1385316" cy="692658"/>
      </dsp:txXfrm>
    </dsp:sp>
    <dsp:sp modelId="{2A4C326C-FE42-004E-8533-95B5CBCC6692}">
      <dsp:nvSpPr>
        <dsp:cNvPr id="0" name=""/>
        <dsp:cNvSpPr/>
      </dsp:nvSpPr>
      <dsp:spPr>
        <a:xfrm>
          <a:off x="738" y="1840890"/>
          <a:ext cx="1385316" cy="6926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Train:</a:t>
          </a:r>
        </a:p>
        <a:p>
          <a:pPr marL="0" lvl="0" indent="0" algn="ctr" defTabSz="711200">
            <a:lnSpc>
              <a:spcPct val="90000"/>
            </a:lnSpc>
            <a:spcBef>
              <a:spcPct val="0"/>
            </a:spcBef>
            <a:spcAft>
              <a:spcPct val="35000"/>
            </a:spcAft>
            <a:buNone/>
          </a:pPr>
          <a:r>
            <a:rPr lang="en-US" sz="1600" kern="1200" dirty="0"/>
            <a:t>1990 - 2002</a:t>
          </a:r>
        </a:p>
      </dsp:txBody>
      <dsp:txXfrm>
        <a:off x="738" y="1840890"/>
        <a:ext cx="1385316" cy="692658"/>
      </dsp:txXfrm>
    </dsp:sp>
    <dsp:sp modelId="{8773EE07-908C-D543-B327-FB66E81AC3AE}">
      <dsp:nvSpPr>
        <dsp:cNvPr id="0" name=""/>
        <dsp:cNvSpPr/>
      </dsp:nvSpPr>
      <dsp:spPr>
        <a:xfrm>
          <a:off x="1676971" y="1840890"/>
          <a:ext cx="1385316" cy="6926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a:p>
          <a:pPr marL="0" lvl="0" indent="0" algn="ctr" defTabSz="711200">
            <a:lnSpc>
              <a:spcPct val="90000"/>
            </a:lnSpc>
            <a:spcBef>
              <a:spcPct val="0"/>
            </a:spcBef>
            <a:spcAft>
              <a:spcPct val="35000"/>
            </a:spcAft>
            <a:buNone/>
          </a:pPr>
          <a:r>
            <a:rPr lang="en-US" sz="1600" kern="1200" dirty="0"/>
            <a:t>2003 - 2008</a:t>
          </a:r>
        </a:p>
      </dsp:txBody>
      <dsp:txXfrm>
        <a:off x="1676971" y="1840890"/>
        <a:ext cx="1385316" cy="6926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77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db3ae37b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db3ae37b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81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db3ae37b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db3ae37b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579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db3ae37b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db3ae37b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486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72500" y="467100"/>
            <a:ext cx="8199900" cy="353174"/>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SzPts val="4400"/>
              <a:buNone/>
              <a:defRPr sz="2550" b="0" i="0" u="none">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258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18.tiff"/></Relationships>
</file>

<file path=ppt/slides/_rels/slide11.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tags" Target="../tags/tag20.xml"/><Relationship Id="rId7" Type="http://schemas.openxmlformats.org/officeDocument/2006/relationships/oleObject" Target="../embeddings/oleObject2.bin"/><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20.tiff"/></Relationships>
</file>

<file path=ppt/slides/_rels/slide12.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tags" Target="../tags/tag22.xml"/><Relationship Id="rId7" Type="http://schemas.openxmlformats.org/officeDocument/2006/relationships/oleObject" Target="../embeddings/oleObject2.bin"/><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22.tiff"/></Relationships>
</file>

<file path=ppt/slides/_rels/slide1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tags" Target="../tags/tag24.xml"/><Relationship Id="rId7" Type="http://schemas.openxmlformats.org/officeDocument/2006/relationships/oleObject" Target="../embeddings/oleObject2.bin"/><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tags" Target="../tags/tag26.xml"/><Relationship Id="rId7" Type="http://schemas.openxmlformats.org/officeDocument/2006/relationships/oleObject" Target="../embeddings/oleObject2.bin"/><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bin"/><Relationship Id="rId10" Type="http://schemas.openxmlformats.org/officeDocument/2006/relationships/image" Target="../media/image27.tiff"/><Relationship Id="rId4" Type="http://schemas.openxmlformats.org/officeDocument/2006/relationships/slideLayout" Target="../slideLayouts/slideLayout12.xml"/><Relationship Id="rId9"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xml"/><Relationship Id="rId7" Type="http://schemas.openxmlformats.org/officeDocument/2006/relationships/oleObject" Target="../embeddings/oleObject2.bin"/><Relationship Id="rId12" Type="http://schemas.openxmlformats.org/officeDocument/2006/relationships/image" Target="../media/image6.sv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11" Type="http://schemas.openxmlformats.org/officeDocument/2006/relationships/image" Target="../media/image5.png"/><Relationship Id="rId5" Type="http://schemas.openxmlformats.org/officeDocument/2006/relationships/oleObject" Target="../embeddings/oleObject1.bin"/><Relationship Id="rId10" Type="http://schemas.openxmlformats.org/officeDocument/2006/relationships/image" Target="../media/image4.svg"/><Relationship Id="rId4" Type="http://schemas.openxmlformats.org/officeDocument/2006/relationships/slideLayout" Target="../slideLayouts/slideLayout1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13" Type="http://schemas.microsoft.com/office/2007/relationships/diagramDrawing" Target="../diagrams/drawing1.xml"/><Relationship Id="rId3" Type="http://schemas.openxmlformats.org/officeDocument/2006/relationships/tags" Target="../tags/tag6.xml"/><Relationship Id="rId7" Type="http://schemas.openxmlformats.org/officeDocument/2006/relationships/oleObject" Target="../embeddings/oleObject2.bin"/><Relationship Id="rId12" Type="http://schemas.openxmlformats.org/officeDocument/2006/relationships/diagramColors" Target="../diagrams/colors1.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11" Type="http://schemas.openxmlformats.org/officeDocument/2006/relationships/diagramQuickStyle" Target="../diagrams/quickStyle1.xml"/><Relationship Id="rId5" Type="http://schemas.openxmlformats.org/officeDocument/2006/relationships/oleObject" Target="../embeddings/oleObject1.bin"/><Relationship Id="rId10" Type="http://schemas.openxmlformats.org/officeDocument/2006/relationships/diagramLayout" Target="../diagrams/layout1.xml"/><Relationship Id="rId4" Type="http://schemas.openxmlformats.org/officeDocument/2006/relationships/slideLayout" Target="../slideLayouts/slideLayout12.xml"/><Relationship Id="rId9"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tags" Target="../tags/tag8.xml"/><Relationship Id="rId7" Type="http://schemas.openxmlformats.org/officeDocument/2006/relationships/oleObject" Target="../embeddings/oleObject2.bin"/><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10.tif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1.bin"/><Relationship Id="rId5" Type="http://schemas.openxmlformats.org/officeDocument/2006/relationships/image" Target="../media/image11.tiff"/><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tags" Target="../tags/tag12.xml"/><Relationship Id="rId7" Type="http://schemas.openxmlformats.org/officeDocument/2006/relationships/oleObject" Target="../embeddings/oleObject2.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13.tiff"/></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tags" Target="../tags/tag14.xml"/><Relationship Id="rId7" Type="http://schemas.openxmlformats.org/officeDocument/2006/relationships/oleObject" Target="../embeddings/oleObject2.bin"/><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tags" Target="../tags/tag16.xml"/><Relationship Id="rId7" Type="http://schemas.openxmlformats.org/officeDocument/2006/relationships/oleObject" Target="../embeddings/oleObject2.bin"/><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2"/>
          <p:cNvSpPr txBox="1">
            <a:spLocks noGrp="1"/>
          </p:cNvSpPr>
          <p:nvPr>
            <p:ph type="ctrTitle"/>
          </p:nvPr>
        </p:nvSpPr>
        <p:spPr>
          <a:xfrm>
            <a:off x="307405" y="2325675"/>
            <a:ext cx="7155890" cy="562050"/>
          </a:xfrm>
          <a:prstGeom prst="rect">
            <a:avLst/>
          </a:prstGeom>
          <a:noFill/>
          <a:ln>
            <a:noFill/>
          </a:ln>
        </p:spPr>
        <p:txBody>
          <a:bodyPr spcFirstLastPara="1" wrap="square" lIns="68569" tIns="34275" rIns="68569" bIns="34275" anchor="b" anchorCtr="0">
            <a:noAutofit/>
          </a:bodyPr>
          <a:lstStyle/>
          <a:p>
            <a:pPr lvl="0" algn="r">
              <a:buSzPts val="2400"/>
            </a:pPr>
            <a:r>
              <a:rPr lang="en" sz="2400" dirty="0"/>
              <a:t>Final Project – Forecasting Dengue Spread</a:t>
            </a:r>
            <a:endParaRPr sz="2250" dirty="0"/>
          </a:p>
        </p:txBody>
      </p:sp>
      <p:sp>
        <p:nvSpPr>
          <p:cNvPr id="81" name="Google Shape;81;p12"/>
          <p:cNvSpPr/>
          <p:nvPr/>
        </p:nvSpPr>
        <p:spPr>
          <a:xfrm rot="5400000">
            <a:off x="7585783" y="2334927"/>
            <a:ext cx="1428750" cy="1533526"/>
          </a:xfrm>
          <a:custGeom>
            <a:avLst/>
            <a:gdLst/>
            <a:ahLst/>
            <a:cxnLst/>
            <a:rect l="l" t="t" r="r" b="b"/>
            <a:pathLst>
              <a:path w="1717482" h="2007705" extrusionOk="0">
                <a:moveTo>
                  <a:pt x="0" y="0"/>
                </a:moveTo>
                <a:lnTo>
                  <a:pt x="1717482" y="0"/>
                </a:lnTo>
                <a:lnTo>
                  <a:pt x="1717482" y="989938"/>
                </a:lnTo>
                <a:cubicBezTo>
                  <a:pt x="1717482" y="1089329"/>
                  <a:pt x="1685677" y="1188721"/>
                  <a:pt x="1610139" y="1264258"/>
                </a:cubicBezTo>
                <a:lnTo>
                  <a:pt x="862717" y="2007705"/>
                </a:lnTo>
                <a:lnTo>
                  <a:pt x="119270" y="1264258"/>
                </a:lnTo>
                <a:cubicBezTo>
                  <a:pt x="45058" y="1176794"/>
                  <a:pt x="6626" y="1125111"/>
                  <a:pt x="3976" y="989938"/>
                </a:cubicBezTo>
                <a:cubicBezTo>
                  <a:pt x="2651" y="659959"/>
                  <a:pt x="1325" y="329979"/>
                  <a:pt x="0" y="0"/>
                </a:cubicBezTo>
                <a:close/>
              </a:path>
            </a:pathLst>
          </a:custGeom>
          <a:solidFill>
            <a:srgbClr val="595959"/>
          </a:solidFill>
          <a:ln>
            <a:noFill/>
          </a:ln>
        </p:spPr>
        <p:txBody>
          <a:bodyPr spcFirstLastPara="1" wrap="square" lIns="68569" tIns="34275" rIns="68569" bIns="34275" anchor="ctr" anchorCtr="0">
            <a:noAutofit/>
          </a:bodyPr>
          <a:lstStyle/>
          <a:p>
            <a:pPr algn="ctr"/>
            <a:endParaRPr sz="1050">
              <a:solidFill>
                <a:srgbClr val="A31A7E"/>
              </a:solidFill>
            </a:endParaRPr>
          </a:p>
        </p:txBody>
      </p:sp>
      <p:sp>
        <p:nvSpPr>
          <p:cNvPr id="82" name="Google Shape;82;p12"/>
          <p:cNvSpPr/>
          <p:nvPr/>
        </p:nvSpPr>
        <p:spPr>
          <a:xfrm>
            <a:off x="7507280" y="1128076"/>
            <a:ext cx="1152564" cy="1070966"/>
          </a:xfrm>
          <a:prstGeom prst="round2DiagRect">
            <a:avLst>
              <a:gd name="adj1" fmla="val 32589"/>
              <a:gd name="adj2" fmla="val 0"/>
            </a:avLst>
          </a:prstGeom>
          <a:noFill/>
          <a:ln w="9525" cap="flat" cmpd="sng">
            <a:solidFill>
              <a:srgbClr val="7F7F7F"/>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rgbClr val="FFFFFF"/>
              </a:solidFill>
            </a:endParaRPr>
          </a:p>
        </p:txBody>
      </p:sp>
      <p:sp>
        <p:nvSpPr>
          <p:cNvPr id="83" name="Google Shape;83;p12"/>
          <p:cNvSpPr/>
          <p:nvPr/>
        </p:nvSpPr>
        <p:spPr>
          <a:xfrm rot="5400000">
            <a:off x="5014608" y="-115993"/>
            <a:ext cx="2141933" cy="2421771"/>
          </a:xfrm>
          <a:prstGeom prst="flowChartDelay">
            <a:avLst/>
          </a:prstGeom>
          <a:solidFill>
            <a:srgbClr val="00A0DD"/>
          </a:solidFill>
          <a:ln>
            <a:noFill/>
          </a:ln>
        </p:spPr>
        <p:txBody>
          <a:bodyPr spcFirstLastPara="1" wrap="square" lIns="68569" tIns="34275" rIns="68569" bIns="34275" anchor="ctr" anchorCtr="0">
            <a:noAutofit/>
          </a:bodyPr>
          <a:lstStyle/>
          <a:p>
            <a:pPr algn="ctr"/>
            <a:endParaRPr sz="1050" dirty="0">
              <a:solidFill>
                <a:srgbClr val="FFFFFF"/>
              </a:solidFill>
            </a:endParaRPr>
          </a:p>
        </p:txBody>
      </p:sp>
      <p:sp>
        <p:nvSpPr>
          <p:cNvPr id="84" name="Google Shape;84;p12"/>
          <p:cNvSpPr txBox="1"/>
          <p:nvPr/>
        </p:nvSpPr>
        <p:spPr>
          <a:xfrm>
            <a:off x="10780229" y="3601753"/>
            <a:ext cx="139303" cy="230981"/>
          </a:xfrm>
          <a:prstGeom prst="rect">
            <a:avLst/>
          </a:prstGeom>
          <a:noFill/>
          <a:ln>
            <a:noFill/>
          </a:ln>
        </p:spPr>
        <p:txBody>
          <a:bodyPr spcFirstLastPara="1" wrap="square" lIns="68569" tIns="34275" rIns="68569" bIns="34275" anchor="t" anchorCtr="0">
            <a:noAutofit/>
          </a:bodyPr>
          <a:lstStyle/>
          <a:p>
            <a:endParaRPr sz="1050">
              <a:solidFill>
                <a:srgbClr val="363534"/>
              </a:solidFill>
            </a:endParaRPr>
          </a:p>
        </p:txBody>
      </p:sp>
      <p:sp>
        <p:nvSpPr>
          <p:cNvPr id="85" name="Google Shape;85;p12"/>
          <p:cNvSpPr txBox="1"/>
          <p:nvPr/>
        </p:nvSpPr>
        <p:spPr>
          <a:xfrm>
            <a:off x="1837268" y="3004811"/>
            <a:ext cx="5613484" cy="625950"/>
          </a:xfrm>
          <a:prstGeom prst="rect">
            <a:avLst/>
          </a:prstGeom>
          <a:noFill/>
          <a:ln>
            <a:noFill/>
          </a:ln>
        </p:spPr>
        <p:txBody>
          <a:bodyPr spcFirstLastPara="1" wrap="square" lIns="68569" tIns="34275" rIns="68569" bIns="34275" anchor="t" anchorCtr="0">
            <a:noAutofit/>
          </a:bodyPr>
          <a:lstStyle/>
          <a:p>
            <a:pPr algn="r">
              <a:buClr>
                <a:schemeClr val="dk1"/>
              </a:buClr>
              <a:buSzPts val="2400"/>
            </a:pPr>
            <a:r>
              <a:rPr lang="en-US" sz="1800" b="1" dirty="0"/>
              <a:t>Time Series Analysis &amp; Forecasting: MSCA 31006</a:t>
            </a:r>
            <a:endParaRPr sz="1800" b="1" dirty="0"/>
          </a:p>
        </p:txBody>
      </p:sp>
      <p:sp>
        <p:nvSpPr>
          <p:cNvPr id="9" name="Rectangle 30">
            <a:extLst>
              <a:ext uri="{FF2B5EF4-FFF2-40B4-BE49-F238E27FC236}">
                <a16:creationId xmlns:a16="http://schemas.microsoft.com/office/drawing/2014/main" id="{073A71B6-86AA-0C44-A3B6-BC49DFCF4A1D}"/>
              </a:ext>
            </a:extLst>
          </p:cNvPr>
          <p:cNvSpPr txBox="1">
            <a:spLocks noChangeArrowheads="1"/>
          </p:cNvSpPr>
          <p:nvPr/>
        </p:nvSpPr>
        <p:spPr bwMode="auto">
          <a:xfrm>
            <a:off x="3284754" y="3491861"/>
            <a:ext cx="416599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GB"/>
            </a:defPPr>
            <a:lvl1pPr algn="r" eaLnBrk="1" hangingPunct="1">
              <a:defRPr sz="2400">
                <a:solidFill>
                  <a:schemeClr val="accent2"/>
                </a:solidFill>
                <a:latin typeface="Arial" pitchFamily="34" charset="0"/>
                <a:ea typeface="MS PGothic" pitchFamily="34" charset="-128"/>
              </a:defRPr>
            </a:lvl1pPr>
            <a:lvl2pPr marL="742950" indent="-285750" eaLnBrk="0" hangingPunct="0">
              <a:defRPr>
                <a:latin typeface="Arial" pitchFamily="34" charset="0"/>
                <a:ea typeface="MS PGothic" pitchFamily="34" charset="-128"/>
              </a:defRPr>
            </a:lvl2pPr>
            <a:lvl3pPr marL="1143000" indent="-228600" eaLnBrk="0" hangingPunct="0">
              <a:defRPr>
                <a:latin typeface="Arial" pitchFamily="34" charset="0"/>
                <a:ea typeface="MS PGothic" pitchFamily="34" charset="-128"/>
              </a:defRPr>
            </a:lvl3pPr>
            <a:lvl4pPr marL="1600200" indent="-228600" eaLnBrk="0" hangingPunct="0">
              <a:defRPr>
                <a:latin typeface="Arial" pitchFamily="34" charset="0"/>
                <a:ea typeface="MS PGothic" pitchFamily="34" charset="-128"/>
              </a:defRPr>
            </a:lvl4pPr>
            <a:lvl5pPr marL="2057400" indent="-228600" eaLnBrk="0" hangingPunct="0">
              <a:defRPr>
                <a:latin typeface="Arial" pitchFamily="34" charset="0"/>
                <a:ea typeface="MS PGothic" pitchFamily="34" charset="-128"/>
              </a:defRPr>
            </a:lvl5pPr>
            <a:lvl6pPr marL="2514600" indent="-228600" eaLnBrk="0" fontAlgn="base" hangingPunct="0">
              <a:spcBef>
                <a:spcPct val="0"/>
              </a:spcBef>
              <a:spcAft>
                <a:spcPct val="0"/>
              </a:spcAft>
              <a:defRPr>
                <a:latin typeface="Arial" pitchFamily="34" charset="0"/>
                <a:ea typeface="MS PGothic" pitchFamily="34" charset="-128"/>
              </a:defRPr>
            </a:lvl6pPr>
            <a:lvl7pPr marL="2971800" indent="-228600" eaLnBrk="0" fontAlgn="base" hangingPunct="0">
              <a:spcBef>
                <a:spcPct val="0"/>
              </a:spcBef>
              <a:spcAft>
                <a:spcPct val="0"/>
              </a:spcAft>
              <a:defRPr>
                <a:latin typeface="Arial" pitchFamily="34" charset="0"/>
                <a:ea typeface="MS PGothic" pitchFamily="34" charset="-128"/>
              </a:defRPr>
            </a:lvl7pPr>
            <a:lvl8pPr marL="3429000" indent="-228600" eaLnBrk="0" fontAlgn="base" hangingPunct="0">
              <a:spcBef>
                <a:spcPct val="0"/>
              </a:spcBef>
              <a:spcAft>
                <a:spcPct val="0"/>
              </a:spcAft>
              <a:defRPr>
                <a:latin typeface="Arial" pitchFamily="34" charset="0"/>
                <a:ea typeface="MS PGothic" pitchFamily="34" charset="-128"/>
              </a:defRPr>
            </a:lvl8pPr>
            <a:lvl9pPr marL="3886200" indent="-228600" eaLnBrk="0" fontAlgn="base" hangingPunct="0">
              <a:spcBef>
                <a:spcPct val="0"/>
              </a:spcBef>
              <a:spcAft>
                <a:spcPct val="0"/>
              </a:spcAft>
              <a:defRPr>
                <a:latin typeface="Arial" pitchFamily="34" charset="0"/>
                <a:ea typeface="MS PGothic" pitchFamily="34" charset="-128"/>
              </a:defRPr>
            </a:lvl9pPr>
          </a:lstStyle>
          <a:p>
            <a:r>
              <a:rPr lang="en-US" sz="1800" dirty="0">
                <a:solidFill>
                  <a:srgbClr val="7F0105"/>
                </a:solidFill>
              </a:rPr>
              <a:t>June, 2019</a:t>
            </a:r>
          </a:p>
        </p:txBody>
      </p:sp>
      <p:sp>
        <p:nvSpPr>
          <p:cNvPr id="6" name="Rectangle 5">
            <a:extLst>
              <a:ext uri="{FF2B5EF4-FFF2-40B4-BE49-F238E27FC236}">
                <a16:creationId xmlns:a16="http://schemas.microsoft.com/office/drawing/2014/main" id="{DC1A770B-954A-4C47-90A0-94FDDC4F4BA6}"/>
              </a:ext>
            </a:extLst>
          </p:cNvPr>
          <p:cNvSpPr/>
          <p:nvPr/>
        </p:nvSpPr>
        <p:spPr>
          <a:xfrm>
            <a:off x="307405" y="4008327"/>
            <a:ext cx="2198728" cy="822726"/>
          </a:xfrm>
          <a:prstGeom prst="rect">
            <a:avLst/>
          </a:prstGeom>
        </p:spPr>
        <p:txBody>
          <a:bodyPr wrap="square">
            <a:spAutoFit/>
          </a:bodyPr>
          <a:lstStyle/>
          <a:p>
            <a:pPr>
              <a:lnSpc>
                <a:spcPct val="150000"/>
              </a:lnSpc>
            </a:pPr>
            <a:r>
              <a:rPr lang="en-US" sz="1100" b="1" dirty="0">
                <a:solidFill>
                  <a:schemeClr val="tx1"/>
                </a:solidFill>
              </a:rPr>
              <a:t>Team Members:</a:t>
            </a:r>
            <a:endParaRPr lang="en-US" sz="1100" dirty="0">
              <a:solidFill>
                <a:schemeClr val="tx1"/>
              </a:solidFill>
            </a:endParaRPr>
          </a:p>
          <a:p>
            <a:pPr marL="628650" lvl="2" indent="-287338">
              <a:lnSpc>
                <a:spcPct val="150000"/>
              </a:lnSpc>
              <a:buFont typeface="Arial" panose="020B0604020202020204" pitchFamily="34" charset="0"/>
              <a:buChar char="•"/>
            </a:pPr>
            <a:r>
              <a:rPr lang="en-US" sz="1100" dirty="0">
                <a:solidFill>
                  <a:schemeClr val="tx1"/>
                </a:solidFill>
              </a:rPr>
              <a:t>Siddhartha Khetawat</a:t>
            </a:r>
          </a:p>
          <a:p>
            <a:pPr marL="628650" lvl="2" indent="-287338">
              <a:lnSpc>
                <a:spcPct val="150000"/>
              </a:lnSpc>
              <a:buFont typeface="Arial" panose="020B0604020202020204" pitchFamily="34" charset="0"/>
              <a:buChar char="•"/>
            </a:pPr>
            <a:r>
              <a:rPr lang="en-US" sz="1100" dirty="0">
                <a:solidFill>
                  <a:schemeClr val="tx1"/>
                </a:solidFill>
              </a:rPr>
              <a:t>Srihari Seshadri</a:t>
            </a:r>
          </a:p>
        </p:txBody>
      </p:sp>
    </p:spTree>
    <p:extLst>
      <p:ext uri="{BB962C8B-B14F-4D97-AF65-F5344CB8AC3E}">
        <p14:creationId xmlns:p14="http://schemas.microsoft.com/office/powerpoint/2010/main" val="84823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1299"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Exploratory Data Analysis</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1300"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67DC294C-0F31-A040-8646-65B9176059AA}"/>
              </a:ext>
            </a:extLst>
          </p:cNvPr>
          <p:cNvPicPr>
            <a:picLocks noChangeAspect="1"/>
          </p:cNvPicPr>
          <p:nvPr/>
        </p:nvPicPr>
        <p:blipFill rotWithShape="1">
          <a:blip r:embed="rId8"/>
          <a:srcRect l="3335"/>
          <a:stretch/>
        </p:blipFill>
        <p:spPr>
          <a:xfrm>
            <a:off x="237067" y="1210733"/>
            <a:ext cx="4167112" cy="3597315"/>
          </a:xfrm>
          <a:prstGeom prst="rect">
            <a:avLst/>
          </a:prstGeom>
        </p:spPr>
      </p:pic>
      <p:pic>
        <p:nvPicPr>
          <p:cNvPr id="10" name="Picture 9">
            <a:extLst>
              <a:ext uri="{FF2B5EF4-FFF2-40B4-BE49-F238E27FC236}">
                <a16:creationId xmlns:a16="http://schemas.microsoft.com/office/drawing/2014/main" id="{74596C28-0202-2E4F-8256-32A73FC4DDEF}"/>
              </a:ext>
            </a:extLst>
          </p:cNvPr>
          <p:cNvPicPr>
            <a:picLocks noChangeAspect="1"/>
          </p:cNvPicPr>
          <p:nvPr/>
        </p:nvPicPr>
        <p:blipFill rotWithShape="1">
          <a:blip r:embed="rId9"/>
          <a:srcRect l="3335"/>
          <a:stretch/>
        </p:blipFill>
        <p:spPr>
          <a:xfrm>
            <a:off x="4715436" y="1210733"/>
            <a:ext cx="4167112" cy="3597315"/>
          </a:xfrm>
          <a:prstGeom prst="rect">
            <a:avLst/>
          </a:prstGeom>
        </p:spPr>
      </p:pic>
    </p:spTree>
    <p:extLst>
      <p:ext uri="{BB962C8B-B14F-4D97-AF65-F5344CB8AC3E}">
        <p14:creationId xmlns:p14="http://schemas.microsoft.com/office/powerpoint/2010/main" val="1577613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6EA7F-447D-FB40-8CC4-088B93AB3318}"/>
              </a:ext>
            </a:extLst>
          </p:cNvPr>
          <p:cNvSpPr/>
          <p:nvPr/>
        </p:nvSpPr>
        <p:spPr>
          <a:xfrm>
            <a:off x="0" y="0"/>
            <a:ext cx="3649133"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2313"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130030" y="335452"/>
            <a:ext cx="3118139" cy="415499"/>
          </a:xfrm>
        </p:spPr>
        <p:txBody>
          <a:bodyPr/>
          <a:lstStyle/>
          <a:p>
            <a:r>
              <a:rPr lang="en-US" sz="3000" dirty="0">
                <a:solidFill>
                  <a:schemeClr val="tx1"/>
                </a:solidFill>
                <a:latin typeface="Palatino Linotype" panose="02040502050505030304" pitchFamily="18" charset="0"/>
              </a:rPr>
              <a:t>Model 1 – ARIMA</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2314"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A270BE7-F021-5345-8B15-E3EAB91FEDCA}"/>
              </a:ext>
            </a:extLst>
          </p:cNvPr>
          <p:cNvPicPr>
            <a:picLocks noChangeAspect="1"/>
          </p:cNvPicPr>
          <p:nvPr/>
        </p:nvPicPr>
        <p:blipFill rotWithShape="1">
          <a:blip r:embed="rId8"/>
          <a:srcRect b="40224"/>
          <a:stretch/>
        </p:blipFill>
        <p:spPr>
          <a:xfrm>
            <a:off x="392499" y="1418040"/>
            <a:ext cx="2864135" cy="1607278"/>
          </a:xfrm>
          <a:prstGeom prst="rect">
            <a:avLst/>
          </a:prstGeom>
        </p:spPr>
      </p:pic>
      <p:sp>
        <p:nvSpPr>
          <p:cNvPr id="13" name="Rectangle 12">
            <a:extLst>
              <a:ext uri="{FF2B5EF4-FFF2-40B4-BE49-F238E27FC236}">
                <a16:creationId xmlns:a16="http://schemas.microsoft.com/office/drawing/2014/main" id="{3A0B70C3-9512-5043-8B31-C50E094EC153}"/>
              </a:ext>
            </a:extLst>
          </p:cNvPr>
          <p:cNvSpPr/>
          <p:nvPr/>
        </p:nvSpPr>
        <p:spPr>
          <a:xfrm>
            <a:off x="364070" y="993376"/>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Model Summary:</a:t>
            </a:r>
          </a:p>
        </p:txBody>
      </p:sp>
      <p:sp>
        <p:nvSpPr>
          <p:cNvPr id="14" name="Rectangle 13">
            <a:extLst>
              <a:ext uri="{FF2B5EF4-FFF2-40B4-BE49-F238E27FC236}">
                <a16:creationId xmlns:a16="http://schemas.microsoft.com/office/drawing/2014/main" id="{1E89F21E-88C3-EE46-9722-4B8767C87837}"/>
              </a:ext>
            </a:extLst>
          </p:cNvPr>
          <p:cNvSpPr/>
          <p:nvPr/>
        </p:nvSpPr>
        <p:spPr>
          <a:xfrm>
            <a:off x="4018966" y="991988"/>
            <a:ext cx="1789170"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Residual Analysis:</a:t>
            </a:r>
          </a:p>
        </p:txBody>
      </p:sp>
      <p:pic>
        <p:nvPicPr>
          <p:cNvPr id="16" name="Picture 15">
            <a:extLst>
              <a:ext uri="{FF2B5EF4-FFF2-40B4-BE49-F238E27FC236}">
                <a16:creationId xmlns:a16="http://schemas.microsoft.com/office/drawing/2014/main" id="{C5EFA277-DAA4-014C-BC92-2E49C1BB614E}"/>
              </a:ext>
            </a:extLst>
          </p:cNvPr>
          <p:cNvPicPr>
            <a:picLocks noChangeAspect="1"/>
          </p:cNvPicPr>
          <p:nvPr/>
        </p:nvPicPr>
        <p:blipFill rotWithShape="1">
          <a:blip r:embed="rId8"/>
          <a:srcRect t="61689"/>
          <a:stretch/>
        </p:blipFill>
        <p:spPr>
          <a:xfrm>
            <a:off x="392499" y="3672757"/>
            <a:ext cx="2864135" cy="1017521"/>
          </a:xfrm>
          <a:prstGeom prst="rect">
            <a:avLst/>
          </a:prstGeom>
        </p:spPr>
      </p:pic>
      <p:sp>
        <p:nvSpPr>
          <p:cNvPr id="17" name="Rectangle 16">
            <a:extLst>
              <a:ext uri="{FF2B5EF4-FFF2-40B4-BE49-F238E27FC236}">
                <a16:creationId xmlns:a16="http://schemas.microsoft.com/office/drawing/2014/main" id="{1DF107C3-691B-FB45-A609-D1FAB454E209}"/>
              </a:ext>
            </a:extLst>
          </p:cNvPr>
          <p:cNvSpPr/>
          <p:nvPr/>
        </p:nvSpPr>
        <p:spPr>
          <a:xfrm>
            <a:off x="364068" y="3267744"/>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ACF Test:</a:t>
            </a:r>
          </a:p>
        </p:txBody>
      </p:sp>
      <p:pic>
        <p:nvPicPr>
          <p:cNvPr id="21" name="Picture 20">
            <a:extLst>
              <a:ext uri="{FF2B5EF4-FFF2-40B4-BE49-F238E27FC236}">
                <a16:creationId xmlns:a16="http://schemas.microsoft.com/office/drawing/2014/main" id="{5692088C-0537-0348-B20F-7B782FB7E297}"/>
              </a:ext>
            </a:extLst>
          </p:cNvPr>
          <p:cNvPicPr>
            <a:picLocks noChangeAspect="1"/>
          </p:cNvPicPr>
          <p:nvPr/>
        </p:nvPicPr>
        <p:blipFill rotWithShape="1">
          <a:blip r:embed="rId9"/>
          <a:srcRect r="2086"/>
          <a:stretch/>
        </p:blipFill>
        <p:spPr>
          <a:xfrm>
            <a:off x="3649133" y="1397002"/>
            <a:ext cx="5444066" cy="3568700"/>
          </a:xfrm>
          <a:prstGeom prst="rect">
            <a:avLst/>
          </a:prstGeom>
        </p:spPr>
      </p:pic>
    </p:spTree>
    <p:extLst>
      <p:ext uri="{BB962C8B-B14F-4D97-AF65-F5344CB8AC3E}">
        <p14:creationId xmlns:p14="http://schemas.microsoft.com/office/powerpoint/2010/main" val="338551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6EA7F-447D-FB40-8CC4-088B93AB3318}"/>
              </a:ext>
            </a:extLst>
          </p:cNvPr>
          <p:cNvSpPr/>
          <p:nvPr/>
        </p:nvSpPr>
        <p:spPr>
          <a:xfrm>
            <a:off x="0" y="0"/>
            <a:ext cx="3649133"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6401"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130030" y="335452"/>
            <a:ext cx="3366703" cy="415499"/>
          </a:xfrm>
        </p:spPr>
        <p:txBody>
          <a:bodyPr/>
          <a:lstStyle/>
          <a:p>
            <a:r>
              <a:rPr lang="en-US" sz="3000" dirty="0">
                <a:solidFill>
                  <a:schemeClr val="tx1"/>
                </a:solidFill>
                <a:latin typeface="Palatino Linotype" panose="02040502050505030304" pitchFamily="18" charset="0"/>
              </a:rPr>
              <a:t>Model 2 – SARIMA</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6402"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3A0B70C3-9512-5043-8B31-C50E094EC153}"/>
              </a:ext>
            </a:extLst>
          </p:cNvPr>
          <p:cNvSpPr/>
          <p:nvPr/>
        </p:nvSpPr>
        <p:spPr>
          <a:xfrm>
            <a:off x="364072" y="991988"/>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Model Summary:</a:t>
            </a:r>
          </a:p>
        </p:txBody>
      </p:sp>
      <p:sp>
        <p:nvSpPr>
          <p:cNvPr id="14" name="Rectangle 13">
            <a:extLst>
              <a:ext uri="{FF2B5EF4-FFF2-40B4-BE49-F238E27FC236}">
                <a16:creationId xmlns:a16="http://schemas.microsoft.com/office/drawing/2014/main" id="{1E89F21E-88C3-EE46-9722-4B8767C87837}"/>
              </a:ext>
            </a:extLst>
          </p:cNvPr>
          <p:cNvSpPr/>
          <p:nvPr/>
        </p:nvSpPr>
        <p:spPr>
          <a:xfrm>
            <a:off x="4018966" y="991988"/>
            <a:ext cx="1789170"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Residual Analysis:</a:t>
            </a:r>
          </a:p>
        </p:txBody>
      </p:sp>
      <p:sp>
        <p:nvSpPr>
          <p:cNvPr id="17" name="Rectangle 16">
            <a:extLst>
              <a:ext uri="{FF2B5EF4-FFF2-40B4-BE49-F238E27FC236}">
                <a16:creationId xmlns:a16="http://schemas.microsoft.com/office/drawing/2014/main" id="{1DF107C3-691B-FB45-A609-D1FAB454E209}"/>
              </a:ext>
            </a:extLst>
          </p:cNvPr>
          <p:cNvSpPr/>
          <p:nvPr/>
        </p:nvSpPr>
        <p:spPr>
          <a:xfrm>
            <a:off x="364070" y="3266356"/>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ACF Test:</a:t>
            </a:r>
          </a:p>
        </p:txBody>
      </p:sp>
      <p:pic>
        <p:nvPicPr>
          <p:cNvPr id="19" name="Picture 18">
            <a:extLst>
              <a:ext uri="{FF2B5EF4-FFF2-40B4-BE49-F238E27FC236}">
                <a16:creationId xmlns:a16="http://schemas.microsoft.com/office/drawing/2014/main" id="{B82D9E9E-93C4-7D42-9B0D-27769047C5C7}"/>
              </a:ext>
            </a:extLst>
          </p:cNvPr>
          <p:cNvPicPr>
            <a:picLocks noChangeAspect="1"/>
          </p:cNvPicPr>
          <p:nvPr/>
        </p:nvPicPr>
        <p:blipFill rotWithShape="1">
          <a:blip r:embed="rId8"/>
          <a:srcRect b="40221"/>
          <a:stretch/>
        </p:blipFill>
        <p:spPr>
          <a:xfrm>
            <a:off x="388466" y="1402851"/>
            <a:ext cx="2872201" cy="1623855"/>
          </a:xfrm>
          <a:prstGeom prst="rect">
            <a:avLst/>
          </a:prstGeom>
        </p:spPr>
      </p:pic>
      <p:pic>
        <p:nvPicPr>
          <p:cNvPr id="20" name="Picture 19">
            <a:extLst>
              <a:ext uri="{FF2B5EF4-FFF2-40B4-BE49-F238E27FC236}">
                <a16:creationId xmlns:a16="http://schemas.microsoft.com/office/drawing/2014/main" id="{5CC0CC34-F5ED-6F4F-993D-1BAC38A38957}"/>
              </a:ext>
            </a:extLst>
          </p:cNvPr>
          <p:cNvPicPr>
            <a:picLocks noChangeAspect="1"/>
          </p:cNvPicPr>
          <p:nvPr/>
        </p:nvPicPr>
        <p:blipFill rotWithShape="1">
          <a:blip r:embed="rId8"/>
          <a:srcRect t="59868"/>
          <a:stretch/>
        </p:blipFill>
        <p:spPr>
          <a:xfrm>
            <a:off x="388466" y="3672757"/>
            <a:ext cx="2872201" cy="1017521"/>
          </a:xfrm>
          <a:prstGeom prst="rect">
            <a:avLst/>
          </a:prstGeom>
        </p:spPr>
      </p:pic>
      <p:pic>
        <p:nvPicPr>
          <p:cNvPr id="22" name="Picture 21">
            <a:extLst>
              <a:ext uri="{FF2B5EF4-FFF2-40B4-BE49-F238E27FC236}">
                <a16:creationId xmlns:a16="http://schemas.microsoft.com/office/drawing/2014/main" id="{91504460-68E9-B449-AAE1-177ECC7FB169}"/>
              </a:ext>
            </a:extLst>
          </p:cNvPr>
          <p:cNvPicPr>
            <a:picLocks noChangeAspect="1"/>
          </p:cNvPicPr>
          <p:nvPr/>
        </p:nvPicPr>
        <p:blipFill rotWithShape="1">
          <a:blip r:embed="rId9"/>
          <a:srcRect l="921" r="4519"/>
          <a:stretch/>
        </p:blipFill>
        <p:spPr>
          <a:xfrm>
            <a:off x="3649133" y="1397002"/>
            <a:ext cx="5427134" cy="3505198"/>
          </a:xfrm>
          <a:prstGeom prst="rect">
            <a:avLst/>
          </a:prstGeom>
        </p:spPr>
      </p:pic>
    </p:spTree>
    <p:extLst>
      <p:ext uri="{BB962C8B-B14F-4D97-AF65-F5344CB8AC3E}">
        <p14:creationId xmlns:p14="http://schemas.microsoft.com/office/powerpoint/2010/main" val="275258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6EA7F-447D-FB40-8CC4-088B93AB3318}"/>
              </a:ext>
            </a:extLst>
          </p:cNvPr>
          <p:cNvSpPr/>
          <p:nvPr/>
        </p:nvSpPr>
        <p:spPr>
          <a:xfrm>
            <a:off x="0" y="0"/>
            <a:ext cx="3649133"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7425"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83307" y="335452"/>
            <a:ext cx="3482519" cy="415499"/>
          </a:xfrm>
        </p:spPr>
        <p:txBody>
          <a:bodyPr/>
          <a:lstStyle/>
          <a:p>
            <a:r>
              <a:rPr lang="en-US" sz="2900" dirty="0">
                <a:solidFill>
                  <a:schemeClr val="tx1"/>
                </a:solidFill>
                <a:latin typeface="Palatino Linotype" panose="02040502050505030304" pitchFamily="18" charset="0"/>
              </a:rPr>
              <a:t>Model 3 – SARIMAX</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7426"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3A0B70C3-9512-5043-8B31-C50E094EC153}"/>
              </a:ext>
            </a:extLst>
          </p:cNvPr>
          <p:cNvSpPr/>
          <p:nvPr/>
        </p:nvSpPr>
        <p:spPr>
          <a:xfrm>
            <a:off x="364072" y="991988"/>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Model Summary:</a:t>
            </a:r>
          </a:p>
        </p:txBody>
      </p:sp>
      <p:sp>
        <p:nvSpPr>
          <p:cNvPr id="14" name="Rectangle 13">
            <a:extLst>
              <a:ext uri="{FF2B5EF4-FFF2-40B4-BE49-F238E27FC236}">
                <a16:creationId xmlns:a16="http://schemas.microsoft.com/office/drawing/2014/main" id="{1E89F21E-88C3-EE46-9722-4B8767C87837}"/>
              </a:ext>
            </a:extLst>
          </p:cNvPr>
          <p:cNvSpPr/>
          <p:nvPr/>
        </p:nvSpPr>
        <p:spPr>
          <a:xfrm>
            <a:off x="4018966" y="991988"/>
            <a:ext cx="1789170"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Residual Analysis:</a:t>
            </a:r>
          </a:p>
        </p:txBody>
      </p:sp>
      <p:sp>
        <p:nvSpPr>
          <p:cNvPr id="17" name="Rectangle 16">
            <a:extLst>
              <a:ext uri="{FF2B5EF4-FFF2-40B4-BE49-F238E27FC236}">
                <a16:creationId xmlns:a16="http://schemas.microsoft.com/office/drawing/2014/main" id="{1DF107C3-691B-FB45-A609-D1FAB454E209}"/>
              </a:ext>
            </a:extLst>
          </p:cNvPr>
          <p:cNvSpPr/>
          <p:nvPr/>
        </p:nvSpPr>
        <p:spPr>
          <a:xfrm>
            <a:off x="364070" y="3266356"/>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ACF Test:</a:t>
            </a:r>
          </a:p>
        </p:txBody>
      </p:sp>
      <p:pic>
        <p:nvPicPr>
          <p:cNvPr id="18" name="Picture 17">
            <a:extLst>
              <a:ext uri="{FF2B5EF4-FFF2-40B4-BE49-F238E27FC236}">
                <a16:creationId xmlns:a16="http://schemas.microsoft.com/office/drawing/2014/main" id="{009B622D-D062-2C41-B199-9C551ADAECB4}"/>
              </a:ext>
            </a:extLst>
          </p:cNvPr>
          <p:cNvPicPr>
            <a:picLocks noChangeAspect="1"/>
          </p:cNvPicPr>
          <p:nvPr/>
        </p:nvPicPr>
        <p:blipFill rotWithShape="1">
          <a:blip r:embed="rId8"/>
          <a:srcRect b="31946"/>
          <a:stretch/>
        </p:blipFill>
        <p:spPr>
          <a:xfrm>
            <a:off x="391838" y="1397001"/>
            <a:ext cx="2868829" cy="1624033"/>
          </a:xfrm>
          <a:prstGeom prst="rect">
            <a:avLst/>
          </a:prstGeom>
        </p:spPr>
      </p:pic>
      <p:pic>
        <p:nvPicPr>
          <p:cNvPr id="21" name="Picture 20">
            <a:extLst>
              <a:ext uri="{FF2B5EF4-FFF2-40B4-BE49-F238E27FC236}">
                <a16:creationId xmlns:a16="http://schemas.microsoft.com/office/drawing/2014/main" id="{BAAAA900-CA25-6242-98F8-E7442F581639}"/>
              </a:ext>
            </a:extLst>
          </p:cNvPr>
          <p:cNvPicPr>
            <a:picLocks noChangeAspect="1"/>
          </p:cNvPicPr>
          <p:nvPr/>
        </p:nvPicPr>
        <p:blipFill rotWithShape="1">
          <a:blip r:embed="rId8"/>
          <a:srcRect t="68340" r="8922"/>
          <a:stretch/>
        </p:blipFill>
        <p:spPr>
          <a:xfrm>
            <a:off x="364070" y="3667086"/>
            <a:ext cx="2896597" cy="1023192"/>
          </a:xfrm>
          <a:prstGeom prst="rect">
            <a:avLst/>
          </a:prstGeom>
        </p:spPr>
      </p:pic>
      <p:pic>
        <p:nvPicPr>
          <p:cNvPr id="23" name="Picture 22">
            <a:extLst>
              <a:ext uri="{FF2B5EF4-FFF2-40B4-BE49-F238E27FC236}">
                <a16:creationId xmlns:a16="http://schemas.microsoft.com/office/drawing/2014/main" id="{97E660A3-A1A0-374D-8FFA-333AE8A9E8F7}"/>
              </a:ext>
            </a:extLst>
          </p:cNvPr>
          <p:cNvPicPr>
            <a:picLocks noChangeAspect="1"/>
          </p:cNvPicPr>
          <p:nvPr/>
        </p:nvPicPr>
        <p:blipFill>
          <a:blip r:embed="rId9"/>
          <a:stretch>
            <a:fillRect/>
          </a:stretch>
        </p:blipFill>
        <p:spPr>
          <a:xfrm>
            <a:off x="3649133" y="1397001"/>
            <a:ext cx="5418667" cy="3471677"/>
          </a:xfrm>
          <a:prstGeom prst="rect">
            <a:avLst/>
          </a:prstGeom>
        </p:spPr>
      </p:pic>
    </p:spTree>
    <p:extLst>
      <p:ext uri="{BB962C8B-B14F-4D97-AF65-F5344CB8AC3E}">
        <p14:creationId xmlns:p14="http://schemas.microsoft.com/office/powerpoint/2010/main" val="3704237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6EA7F-447D-FB40-8CC4-088B93AB3318}"/>
              </a:ext>
            </a:extLst>
          </p:cNvPr>
          <p:cNvSpPr/>
          <p:nvPr/>
        </p:nvSpPr>
        <p:spPr>
          <a:xfrm>
            <a:off x="0" y="0"/>
            <a:ext cx="3649133"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8445"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105493" y="335452"/>
            <a:ext cx="3438147" cy="415499"/>
          </a:xfrm>
        </p:spPr>
        <p:txBody>
          <a:bodyPr/>
          <a:lstStyle/>
          <a:p>
            <a:r>
              <a:rPr lang="en-US" sz="2800" dirty="0">
                <a:solidFill>
                  <a:schemeClr val="tx1"/>
                </a:solidFill>
                <a:latin typeface="Palatino Linotype" panose="02040502050505030304" pitchFamily="18" charset="0"/>
              </a:rPr>
              <a:t>Model 4 – Neural Net</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8446"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3A0B70C3-9512-5043-8B31-C50E094EC153}"/>
              </a:ext>
            </a:extLst>
          </p:cNvPr>
          <p:cNvSpPr/>
          <p:nvPr/>
        </p:nvSpPr>
        <p:spPr>
          <a:xfrm>
            <a:off x="364072" y="991988"/>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Model Summary:</a:t>
            </a:r>
          </a:p>
        </p:txBody>
      </p:sp>
      <p:sp>
        <p:nvSpPr>
          <p:cNvPr id="14" name="Rectangle 13">
            <a:extLst>
              <a:ext uri="{FF2B5EF4-FFF2-40B4-BE49-F238E27FC236}">
                <a16:creationId xmlns:a16="http://schemas.microsoft.com/office/drawing/2014/main" id="{1E89F21E-88C3-EE46-9722-4B8767C87837}"/>
              </a:ext>
            </a:extLst>
          </p:cNvPr>
          <p:cNvSpPr/>
          <p:nvPr/>
        </p:nvSpPr>
        <p:spPr>
          <a:xfrm>
            <a:off x="4018966" y="991988"/>
            <a:ext cx="1789170"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Residual Analysis:</a:t>
            </a:r>
          </a:p>
        </p:txBody>
      </p:sp>
      <p:sp>
        <p:nvSpPr>
          <p:cNvPr id="17" name="Rectangle 16">
            <a:extLst>
              <a:ext uri="{FF2B5EF4-FFF2-40B4-BE49-F238E27FC236}">
                <a16:creationId xmlns:a16="http://schemas.microsoft.com/office/drawing/2014/main" id="{1DF107C3-691B-FB45-A609-D1FAB454E209}"/>
              </a:ext>
            </a:extLst>
          </p:cNvPr>
          <p:cNvSpPr/>
          <p:nvPr/>
        </p:nvSpPr>
        <p:spPr>
          <a:xfrm>
            <a:off x="364070" y="3266356"/>
            <a:ext cx="1632142"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7F0105"/>
                </a:solidFill>
              </a:rPr>
              <a:t>ACF Test:</a:t>
            </a:r>
          </a:p>
        </p:txBody>
      </p:sp>
      <p:pic>
        <p:nvPicPr>
          <p:cNvPr id="16" name="Picture 15">
            <a:extLst>
              <a:ext uri="{FF2B5EF4-FFF2-40B4-BE49-F238E27FC236}">
                <a16:creationId xmlns:a16="http://schemas.microsoft.com/office/drawing/2014/main" id="{D1E830FC-4234-4E44-9E82-AE688562A303}"/>
              </a:ext>
            </a:extLst>
          </p:cNvPr>
          <p:cNvPicPr>
            <a:picLocks noChangeAspect="1"/>
          </p:cNvPicPr>
          <p:nvPr/>
        </p:nvPicPr>
        <p:blipFill rotWithShape="1">
          <a:blip r:embed="rId8"/>
          <a:srcRect l="1148" r="3701"/>
          <a:stretch/>
        </p:blipFill>
        <p:spPr>
          <a:xfrm>
            <a:off x="3676899" y="1406593"/>
            <a:ext cx="5467101" cy="3478673"/>
          </a:xfrm>
          <a:prstGeom prst="rect">
            <a:avLst/>
          </a:prstGeom>
        </p:spPr>
      </p:pic>
      <p:pic>
        <p:nvPicPr>
          <p:cNvPr id="19" name="Picture 18">
            <a:extLst>
              <a:ext uri="{FF2B5EF4-FFF2-40B4-BE49-F238E27FC236}">
                <a16:creationId xmlns:a16="http://schemas.microsoft.com/office/drawing/2014/main" id="{90695763-00D3-B247-AD88-040A6BB4DBFF}"/>
              </a:ext>
            </a:extLst>
          </p:cNvPr>
          <p:cNvPicPr>
            <a:picLocks noChangeAspect="1"/>
          </p:cNvPicPr>
          <p:nvPr/>
        </p:nvPicPr>
        <p:blipFill>
          <a:blip r:embed="rId9"/>
          <a:stretch>
            <a:fillRect/>
          </a:stretch>
        </p:blipFill>
        <p:spPr>
          <a:xfrm>
            <a:off x="391838" y="1397000"/>
            <a:ext cx="2868829" cy="1624034"/>
          </a:xfrm>
          <a:prstGeom prst="rect">
            <a:avLst/>
          </a:prstGeom>
        </p:spPr>
      </p:pic>
      <p:pic>
        <p:nvPicPr>
          <p:cNvPr id="20" name="Picture 19">
            <a:extLst>
              <a:ext uri="{FF2B5EF4-FFF2-40B4-BE49-F238E27FC236}">
                <a16:creationId xmlns:a16="http://schemas.microsoft.com/office/drawing/2014/main" id="{A6996C24-F5BF-EF4F-B7F8-65CECB56898D}"/>
              </a:ext>
            </a:extLst>
          </p:cNvPr>
          <p:cNvPicPr>
            <a:picLocks noChangeAspect="1"/>
          </p:cNvPicPr>
          <p:nvPr/>
        </p:nvPicPr>
        <p:blipFill>
          <a:blip r:embed="rId10"/>
          <a:stretch>
            <a:fillRect/>
          </a:stretch>
        </p:blipFill>
        <p:spPr>
          <a:xfrm>
            <a:off x="364070" y="3667083"/>
            <a:ext cx="2896597" cy="1023195"/>
          </a:xfrm>
          <a:prstGeom prst="rect">
            <a:avLst/>
          </a:prstGeom>
        </p:spPr>
      </p:pic>
    </p:spTree>
    <p:extLst>
      <p:ext uri="{BB962C8B-B14F-4D97-AF65-F5344CB8AC3E}">
        <p14:creationId xmlns:p14="http://schemas.microsoft.com/office/powerpoint/2010/main" val="2195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9" name="Google Shape;99;p17"/>
          <p:cNvSpPr txBox="1">
            <a:spLocks noGrp="1"/>
          </p:cNvSpPr>
          <p:nvPr>
            <p:ph type="title"/>
          </p:nvPr>
        </p:nvSpPr>
        <p:spPr>
          <a:xfrm>
            <a:off x="4707464" y="220500"/>
            <a:ext cx="4411134" cy="572700"/>
          </a:xfrm>
          <a:prstGeom prst="rect">
            <a:avLst/>
          </a:prstGeom>
          <a:noFill/>
          <a:ln>
            <a:noFill/>
          </a:ln>
        </p:spPr>
        <p:txBody>
          <a:bodyPr spcFirstLastPara="1" wrap="square" lIns="91425" tIns="91425" rIns="91425" bIns="91425" anchor="ctr" anchorCtr="0">
            <a:noAutofit/>
          </a:bodyPr>
          <a:lstStyle/>
          <a:p>
            <a:pPr lvl="0" algn="ctr"/>
            <a:r>
              <a:rPr lang="en-US" sz="3000" dirty="0">
                <a:latin typeface="Palatino Linotype" panose="02040502050505030304" pitchFamily="18" charset="0"/>
              </a:rPr>
              <a:t>SARIMA Forecasts</a:t>
            </a:r>
            <a:endParaRPr sz="3000" b="1" dirty="0">
              <a:latin typeface="Palatino Linotype" panose="02040502050505030304" pitchFamily="18" charset="0"/>
            </a:endParaRPr>
          </a:p>
        </p:txBody>
      </p:sp>
      <p:sp>
        <p:nvSpPr>
          <p:cNvPr id="100" name="Google Shape;100;p17"/>
          <p:cNvSpPr txBox="1">
            <a:spLocks noGrp="1"/>
          </p:cNvSpPr>
          <p:nvPr>
            <p:ph type="title"/>
          </p:nvPr>
        </p:nvSpPr>
        <p:spPr>
          <a:xfrm>
            <a:off x="292103" y="220500"/>
            <a:ext cx="4119029" cy="572700"/>
          </a:xfrm>
          <a:prstGeom prst="rect">
            <a:avLst/>
          </a:prstGeom>
          <a:noFill/>
          <a:ln>
            <a:noFill/>
          </a:ln>
        </p:spPr>
        <p:txBody>
          <a:bodyPr spcFirstLastPara="1" wrap="square" lIns="91425" tIns="91425" rIns="91425" bIns="91425" anchor="ctr" anchorCtr="0">
            <a:noAutofit/>
          </a:bodyPr>
          <a:lstStyle/>
          <a:p>
            <a:pPr lvl="0" algn="ctr"/>
            <a:r>
              <a:rPr lang="en-US" sz="3000" dirty="0">
                <a:latin typeface="Palatino Linotype" panose="02040502050505030304" pitchFamily="18" charset="0"/>
              </a:rPr>
              <a:t>ARIMA Forecasts</a:t>
            </a:r>
            <a:endParaRPr sz="3000" b="1" dirty="0">
              <a:latin typeface="Palatino Linotype" panose="02040502050505030304" pitchFamily="18" charset="0"/>
            </a:endParaRPr>
          </a:p>
        </p:txBody>
      </p:sp>
      <p:cxnSp>
        <p:nvCxnSpPr>
          <p:cNvPr id="9" name="Straight Connector 8">
            <a:extLst>
              <a:ext uri="{FF2B5EF4-FFF2-40B4-BE49-F238E27FC236}">
                <a16:creationId xmlns:a16="http://schemas.microsoft.com/office/drawing/2014/main" id="{3EBB57CE-7801-7D44-91CD-49FB7D07F543}"/>
              </a:ext>
            </a:extLst>
          </p:cNvPr>
          <p:cNvCxnSpPr>
            <a:cxnSpLocks/>
          </p:cNvCxnSpPr>
          <p:nvPr/>
        </p:nvCxnSpPr>
        <p:spPr>
          <a:xfrm>
            <a:off x="4572000" y="0"/>
            <a:ext cx="0" cy="5143500"/>
          </a:xfrm>
          <a:prstGeom prst="line">
            <a:avLst/>
          </a:prstGeom>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4560DC49-1E50-CD43-B65A-D7B5639E94E0}"/>
              </a:ext>
            </a:extLst>
          </p:cNvPr>
          <p:cNvPicPr>
            <a:picLocks noChangeAspect="1"/>
          </p:cNvPicPr>
          <p:nvPr/>
        </p:nvPicPr>
        <p:blipFill>
          <a:blip r:embed="rId3"/>
          <a:stretch>
            <a:fillRect/>
          </a:stretch>
        </p:blipFill>
        <p:spPr>
          <a:xfrm>
            <a:off x="150016" y="1015999"/>
            <a:ext cx="4354251" cy="3860801"/>
          </a:xfrm>
          <a:prstGeom prst="rect">
            <a:avLst/>
          </a:prstGeom>
        </p:spPr>
      </p:pic>
      <p:pic>
        <p:nvPicPr>
          <p:cNvPr id="3" name="Picture 2">
            <a:extLst>
              <a:ext uri="{FF2B5EF4-FFF2-40B4-BE49-F238E27FC236}">
                <a16:creationId xmlns:a16="http://schemas.microsoft.com/office/drawing/2014/main" id="{63210347-F1F5-064F-AC0B-FDE7182B9086}"/>
              </a:ext>
            </a:extLst>
          </p:cNvPr>
          <p:cNvPicPr>
            <a:picLocks noChangeAspect="1"/>
          </p:cNvPicPr>
          <p:nvPr/>
        </p:nvPicPr>
        <p:blipFill>
          <a:blip r:embed="rId4"/>
          <a:stretch>
            <a:fillRect/>
          </a:stretch>
        </p:blipFill>
        <p:spPr>
          <a:xfrm>
            <a:off x="4707464" y="1015999"/>
            <a:ext cx="4286521" cy="3860801"/>
          </a:xfrm>
          <a:prstGeom prst="rect">
            <a:avLst/>
          </a:prstGeom>
        </p:spPr>
      </p:pic>
    </p:spTree>
    <p:extLst>
      <p:ext uri="{BB962C8B-B14F-4D97-AF65-F5344CB8AC3E}">
        <p14:creationId xmlns:p14="http://schemas.microsoft.com/office/powerpoint/2010/main" val="325040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9" name="Google Shape;99;p17"/>
          <p:cNvSpPr txBox="1">
            <a:spLocks noGrp="1"/>
          </p:cNvSpPr>
          <p:nvPr>
            <p:ph type="title"/>
          </p:nvPr>
        </p:nvSpPr>
        <p:spPr>
          <a:xfrm>
            <a:off x="4707464" y="220500"/>
            <a:ext cx="4411134" cy="572700"/>
          </a:xfrm>
          <a:prstGeom prst="rect">
            <a:avLst/>
          </a:prstGeom>
          <a:noFill/>
          <a:ln>
            <a:noFill/>
          </a:ln>
        </p:spPr>
        <p:txBody>
          <a:bodyPr spcFirstLastPara="1" wrap="square" lIns="91425" tIns="91425" rIns="91425" bIns="91425" anchor="ctr" anchorCtr="0">
            <a:noAutofit/>
          </a:bodyPr>
          <a:lstStyle/>
          <a:p>
            <a:pPr lvl="0" algn="ctr"/>
            <a:r>
              <a:rPr lang="en-US" sz="3000" dirty="0">
                <a:latin typeface="Palatino Linotype" panose="02040502050505030304" pitchFamily="18" charset="0"/>
              </a:rPr>
              <a:t>Neural Net Forecasts</a:t>
            </a:r>
            <a:endParaRPr sz="3000" b="1" dirty="0">
              <a:latin typeface="Palatino Linotype" panose="02040502050505030304" pitchFamily="18" charset="0"/>
            </a:endParaRPr>
          </a:p>
        </p:txBody>
      </p:sp>
      <p:sp>
        <p:nvSpPr>
          <p:cNvPr id="100" name="Google Shape;100;p17"/>
          <p:cNvSpPr txBox="1">
            <a:spLocks noGrp="1"/>
          </p:cNvSpPr>
          <p:nvPr>
            <p:ph type="title"/>
          </p:nvPr>
        </p:nvSpPr>
        <p:spPr>
          <a:xfrm>
            <a:off x="292103" y="220500"/>
            <a:ext cx="4119029" cy="572700"/>
          </a:xfrm>
          <a:prstGeom prst="rect">
            <a:avLst/>
          </a:prstGeom>
          <a:noFill/>
          <a:ln>
            <a:noFill/>
          </a:ln>
        </p:spPr>
        <p:txBody>
          <a:bodyPr spcFirstLastPara="1" wrap="square" lIns="91425" tIns="91425" rIns="91425" bIns="91425" anchor="ctr" anchorCtr="0">
            <a:noAutofit/>
          </a:bodyPr>
          <a:lstStyle/>
          <a:p>
            <a:pPr lvl="0" algn="ctr"/>
            <a:r>
              <a:rPr lang="en-US" sz="3000" dirty="0">
                <a:latin typeface="Palatino Linotype" panose="02040502050505030304" pitchFamily="18" charset="0"/>
              </a:rPr>
              <a:t>SARIMAX Forecasts</a:t>
            </a:r>
            <a:endParaRPr sz="3000" b="1" dirty="0">
              <a:latin typeface="Palatino Linotype" panose="02040502050505030304" pitchFamily="18" charset="0"/>
            </a:endParaRPr>
          </a:p>
        </p:txBody>
      </p:sp>
      <p:cxnSp>
        <p:nvCxnSpPr>
          <p:cNvPr id="9" name="Straight Connector 8">
            <a:extLst>
              <a:ext uri="{FF2B5EF4-FFF2-40B4-BE49-F238E27FC236}">
                <a16:creationId xmlns:a16="http://schemas.microsoft.com/office/drawing/2014/main" id="{3EBB57CE-7801-7D44-91CD-49FB7D07F543}"/>
              </a:ext>
            </a:extLst>
          </p:cNvPr>
          <p:cNvCxnSpPr>
            <a:cxnSpLocks/>
          </p:cNvCxnSpPr>
          <p:nvPr/>
        </p:nvCxnSpPr>
        <p:spPr>
          <a:xfrm>
            <a:off x="4572000" y="0"/>
            <a:ext cx="0" cy="514350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25D10732-45E0-A643-B96D-3E395F37C61A}"/>
              </a:ext>
            </a:extLst>
          </p:cNvPr>
          <p:cNvPicPr>
            <a:picLocks noChangeAspect="1"/>
          </p:cNvPicPr>
          <p:nvPr/>
        </p:nvPicPr>
        <p:blipFill>
          <a:blip r:embed="rId3"/>
          <a:stretch>
            <a:fillRect/>
          </a:stretch>
        </p:blipFill>
        <p:spPr>
          <a:xfrm>
            <a:off x="150016" y="1015999"/>
            <a:ext cx="4362717" cy="3860801"/>
          </a:xfrm>
          <a:prstGeom prst="rect">
            <a:avLst/>
          </a:prstGeom>
        </p:spPr>
      </p:pic>
      <p:pic>
        <p:nvPicPr>
          <p:cNvPr id="10" name="Picture 9">
            <a:extLst>
              <a:ext uri="{FF2B5EF4-FFF2-40B4-BE49-F238E27FC236}">
                <a16:creationId xmlns:a16="http://schemas.microsoft.com/office/drawing/2014/main" id="{AC3F4C78-20F9-F448-9BC9-F5A34824E3C7}"/>
              </a:ext>
            </a:extLst>
          </p:cNvPr>
          <p:cNvPicPr>
            <a:picLocks noChangeAspect="1"/>
          </p:cNvPicPr>
          <p:nvPr/>
        </p:nvPicPr>
        <p:blipFill>
          <a:blip r:embed="rId4"/>
          <a:stretch>
            <a:fillRect/>
          </a:stretch>
        </p:blipFill>
        <p:spPr>
          <a:xfrm>
            <a:off x="4707464" y="1015999"/>
            <a:ext cx="4286521" cy="3860801"/>
          </a:xfrm>
          <a:prstGeom prst="rect">
            <a:avLst/>
          </a:prstGeom>
        </p:spPr>
      </p:pic>
    </p:spTree>
    <p:extLst>
      <p:ext uri="{BB962C8B-B14F-4D97-AF65-F5344CB8AC3E}">
        <p14:creationId xmlns:p14="http://schemas.microsoft.com/office/powerpoint/2010/main" val="1449990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1" name="Picture 1">
            <a:extLst>
              <a:ext uri="{FF2B5EF4-FFF2-40B4-BE49-F238E27FC236}">
                <a16:creationId xmlns:a16="http://schemas.microsoft.com/office/drawing/2014/main" id="{78F3CC75-2DD4-1244-B52B-E5CA6A856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83" y="1015998"/>
            <a:ext cx="4286521" cy="3860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62A849B-BDDD-0947-B8C5-49E79DD2A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1015998"/>
            <a:ext cx="4286522" cy="3860801"/>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6E235223-BAC1-F34B-9CC8-AEB9394AF7A7}"/>
              </a:ext>
            </a:extLst>
          </p:cNvPr>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Model Selection</a:t>
            </a:r>
          </a:p>
        </p:txBody>
      </p:sp>
    </p:spTree>
    <p:extLst>
      <p:ext uri="{BB962C8B-B14F-4D97-AF65-F5344CB8AC3E}">
        <p14:creationId xmlns:p14="http://schemas.microsoft.com/office/powerpoint/2010/main" val="108551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20"/>
          <p:cNvSpPr txBox="1">
            <a:spLocks noGrp="1"/>
          </p:cNvSpPr>
          <p:nvPr>
            <p:ph type="body" idx="1"/>
          </p:nvPr>
        </p:nvSpPr>
        <p:spPr>
          <a:xfrm>
            <a:off x="423333" y="1017011"/>
            <a:ext cx="8408967" cy="3622721"/>
          </a:xfrm>
          <a:prstGeom prst="rect">
            <a:avLst/>
          </a:prstGeom>
          <a:noFill/>
          <a:ln>
            <a:noFill/>
          </a:ln>
        </p:spPr>
        <p:txBody>
          <a:bodyPr spcFirstLastPara="1" wrap="square" lIns="91425" tIns="91425" rIns="91425" bIns="91425" anchor="t" anchorCtr="0">
            <a:noAutofit/>
          </a:bodyPr>
          <a:lstStyle/>
          <a:p>
            <a:pPr marL="127000" lvl="0" indent="0">
              <a:buClr>
                <a:srgbClr val="595959"/>
              </a:buClr>
              <a:buSzPts val="1600"/>
              <a:buNone/>
            </a:pPr>
            <a:r>
              <a:rPr lang="en" sz="1600" b="1" dirty="0">
                <a:solidFill>
                  <a:srgbClr val="4A86E8"/>
                </a:solidFill>
              </a:rPr>
              <a:t>Conclusion:</a:t>
            </a:r>
            <a:endParaRPr lang="en" sz="1600" b="1" dirty="0">
              <a:solidFill>
                <a:srgbClr val="595959"/>
              </a:solidFill>
            </a:endParaRPr>
          </a:p>
          <a:p>
            <a:pPr marL="0" lvl="0" indent="0" algn="l" rtl="0">
              <a:lnSpc>
                <a:spcPct val="115000"/>
              </a:lnSpc>
              <a:spcBef>
                <a:spcPts val="0"/>
              </a:spcBef>
              <a:spcAft>
                <a:spcPts val="0"/>
              </a:spcAft>
              <a:buNone/>
            </a:pPr>
            <a:endParaRPr lang="en-US" sz="1000" b="1" dirty="0">
              <a:solidFill>
                <a:srgbClr val="4A86E8"/>
              </a:solidFill>
            </a:endParaRPr>
          </a:p>
          <a:p>
            <a:pPr lvl="0" indent="-330200">
              <a:buSzPts val="1600"/>
            </a:pPr>
            <a:r>
              <a:rPr lang="en-US" sz="1200" dirty="0"/>
              <a:t>Dengue fever cases have a seasonal pattern that can be modeled using various forecasting techniques</a:t>
            </a:r>
          </a:p>
          <a:p>
            <a:pPr lvl="0" indent="-330200">
              <a:buSzPts val="1600"/>
            </a:pPr>
            <a:r>
              <a:rPr lang="en" sz="1200" dirty="0"/>
              <a:t>We forecasted the test data using 4 models with </a:t>
            </a:r>
            <a:r>
              <a:rPr lang="en-US" sz="1200" dirty="0"/>
              <a:t>increasing</a:t>
            </a:r>
            <a:r>
              <a:rPr lang="en" sz="1200" dirty="0"/>
              <a:t> complexity using external variables</a:t>
            </a:r>
          </a:p>
          <a:p>
            <a:pPr indent="-330200">
              <a:buSzPts val="1600"/>
            </a:pPr>
            <a:r>
              <a:rPr lang="en" sz="1200" dirty="0"/>
              <a:t>SARIMAX and Neural Nets performed better on certain evaluation metrics because these models were able to accommodate environmental factors such as </a:t>
            </a:r>
            <a:r>
              <a:rPr lang="en-US" sz="1200" dirty="0"/>
              <a:t>temperature, humidity and precipitation</a:t>
            </a:r>
            <a:endParaRPr lang="en" sz="1200" dirty="0"/>
          </a:p>
          <a:p>
            <a:pPr lvl="0" indent="-330200">
              <a:buSzPts val="1600"/>
            </a:pPr>
            <a:r>
              <a:rPr lang="en" sz="1200" dirty="0"/>
              <a:t>SARIMAX was able to capture the seasonality well, without being impacted by the </a:t>
            </a:r>
            <a:r>
              <a:rPr lang="en-US" sz="1200" dirty="0"/>
              <a:t>anomalous</a:t>
            </a:r>
            <a:r>
              <a:rPr lang="en" sz="1200" dirty="0"/>
              <a:t> data points</a:t>
            </a:r>
          </a:p>
          <a:p>
            <a:pPr lvl="0" indent="-330200">
              <a:buSzPts val="1600"/>
            </a:pPr>
            <a:r>
              <a:rPr lang="en" sz="1200" dirty="0"/>
              <a:t>The forecasts from Neural Nets was also pretty good but it got impacted by the anomalies in the data</a:t>
            </a:r>
          </a:p>
          <a:p>
            <a:pPr marL="0" lvl="0" indent="0" algn="l" rtl="0">
              <a:lnSpc>
                <a:spcPct val="115000"/>
              </a:lnSpc>
              <a:spcBef>
                <a:spcPts val="0"/>
              </a:spcBef>
              <a:spcAft>
                <a:spcPts val="0"/>
              </a:spcAft>
              <a:buNone/>
            </a:pPr>
            <a:endParaRPr lang="en" sz="1000" b="1" dirty="0">
              <a:solidFill>
                <a:srgbClr val="4A86E8"/>
              </a:solidFill>
            </a:endParaRPr>
          </a:p>
          <a:p>
            <a:pPr marL="127000" lvl="0" indent="0" algn="l" rtl="0">
              <a:lnSpc>
                <a:spcPct val="115000"/>
              </a:lnSpc>
              <a:spcBef>
                <a:spcPts val="0"/>
              </a:spcBef>
              <a:spcAft>
                <a:spcPts val="0"/>
              </a:spcAft>
              <a:buSzPts val="1600"/>
              <a:buNone/>
            </a:pPr>
            <a:r>
              <a:rPr lang="en" sz="1600" b="1" dirty="0">
                <a:solidFill>
                  <a:srgbClr val="4A86E8"/>
                </a:solidFill>
              </a:rPr>
              <a:t>Next Steps:</a:t>
            </a:r>
            <a:endParaRPr lang="en" sz="1600" b="1" dirty="0"/>
          </a:p>
          <a:p>
            <a:pPr marL="7938" lvl="0" indent="0" algn="l" rtl="0">
              <a:lnSpc>
                <a:spcPct val="115000"/>
              </a:lnSpc>
              <a:spcBef>
                <a:spcPts val="0"/>
              </a:spcBef>
              <a:spcAft>
                <a:spcPts val="0"/>
              </a:spcAft>
              <a:buSzPts val="1600"/>
              <a:buNone/>
            </a:pPr>
            <a:endParaRPr lang="en" sz="1000" dirty="0"/>
          </a:p>
          <a:p>
            <a:pPr marL="457200" lvl="0" indent="-330200" algn="l" rtl="0">
              <a:lnSpc>
                <a:spcPct val="115000"/>
              </a:lnSpc>
              <a:spcBef>
                <a:spcPts val="0"/>
              </a:spcBef>
              <a:spcAft>
                <a:spcPts val="0"/>
              </a:spcAft>
              <a:buSzPts val="1600"/>
              <a:buChar char="●"/>
            </a:pPr>
            <a:r>
              <a:rPr lang="en" sz="1200" dirty="0"/>
              <a:t>Try some data transformations such as Box-Cox, Fourier transforms, etc. to better capture effects of predictors</a:t>
            </a:r>
          </a:p>
          <a:p>
            <a:pPr marL="457200" lvl="0" indent="-330200" algn="l" rtl="0">
              <a:lnSpc>
                <a:spcPct val="115000"/>
              </a:lnSpc>
              <a:spcBef>
                <a:spcPts val="0"/>
              </a:spcBef>
              <a:spcAft>
                <a:spcPts val="0"/>
              </a:spcAft>
              <a:buSzPts val="1600"/>
              <a:buChar char="●"/>
            </a:pPr>
            <a:r>
              <a:rPr lang="en-US" sz="1200" dirty="0"/>
              <a:t>Develop an anomaly detection model to identify the outliers in the data which will help us improve the model</a:t>
            </a:r>
          </a:p>
          <a:p>
            <a:pPr marL="457200" lvl="0" indent="-330200" algn="l" rtl="0">
              <a:lnSpc>
                <a:spcPct val="115000"/>
              </a:lnSpc>
              <a:spcBef>
                <a:spcPts val="0"/>
              </a:spcBef>
              <a:spcAft>
                <a:spcPts val="0"/>
              </a:spcAft>
              <a:buSzPts val="1600"/>
              <a:buChar char="●"/>
            </a:pPr>
            <a:r>
              <a:rPr lang="en-US" sz="1200" dirty="0"/>
              <a:t>Explore some other forecasting techniques such as Regression with ARMA errors and TBATS in case there is multiple seasonality in the data</a:t>
            </a:r>
          </a:p>
          <a:p>
            <a:pPr marL="457200" lvl="0" indent="-330200" algn="l" rtl="0">
              <a:lnSpc>
                <a:spcPct val="115000"/>
              </a:lnSpc>
              <a:spcBef>
                <a:spcPts val="0"/>
              </a:spcBef>
              <a:spcAft>
                <a:spcPts val="0"/>
              </a:spcAft>
              <a:buSzPts val="1600"/>
              <a:buChar char="●"/>
            </a:pPr>
            <a:r>
              <a:rPr lang="en-US" sz="1200" dirty="0"/>
              <a:t>Explore deep learning models such as MPL, RNN and LSTM to get better forecasts</a:t>
            </a:r>
            <a:endParaRPr sz="1200" dirty="0"/>
          </a:p>
        </p:txBody>
      </p:sp>
      <p:sp>
        <p:nvSpPr>
          <p:cNvPr id="10" name="Google Shape;60;p14">
            <a:extLst>
              <a:ext uri="{FF2B5EF4-FFF2-40B4-BE49-F238E27FC236}">
                <a16:creationId xmlns:a16="http://schemas.microsoft.com/office/drawing/2014/main" id="{0F648434-6CCA-1B48-B51E-4E9060ABC78C}"/>
              </a:ext>
            </a:extLst>
          </p:cNvPr>
          <p:cNvSpPr txBox="1">
            <a:spLocks/>
          </p:cNvSpPr>
          <p:nvPr/>
        </p:nvSpPr>
        <p:spPr>
          <a:xfrm>
            <a:off x="311700" y="216425"/>
            <a:ext cx="8686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latin typeface="Palatino Linotype" panose="02040502050505030304" pitchFamily="18" charset="0"/>
              </a:rPr>
              <a:t>Conclusion and Next Steps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2161"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Introduction</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2162"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A95B3E4C-07F0-F64C-AB34-C5CDD1719C0A}"/>
              </a:ext>
            </a:extLst>
          </p:cNvPr>
          <p:cNvPicPr>
            <a:picLocks noChangeAspect="1"/>
          </p:cNvPicPr>
          <p:nvPr/>
        </p:nvPicPr>
        <p:blipFill>
          <a:blip r:embed="rId8"/>
          <a:stretch>
            <a:fillRect/>
          </a:stretch>
        </p:blipFill>
        <p:spPr>
          <a:xfrm>
            <a:off x="482165" y="1227186"/>
            <a:ext cx="732843" cy="847217"/>
          </a:xfrm>
          <a:prstGeom prst="rect">
            <a:avLst/>
          </a:prstGeom>
        </p:spPr>
      </p:pic>
      <p:sp>
        <p:nvSpPr>
          <p:cNvPr id="21" name="Rectangle 20">
            <a:extLst>
              <a:ext uri="{FF2B5EF4-FFF2-40B4-BE49-F238E27FC236}">
                <a16:creationId xmlns:a16="http://schemas.microsoft.com/office/drawing/2014/main" id="{814E1286-BB91-9845-9F62-1F40BB6521AA}"/>
              </a:ext>
            </a:extLst>
          </p:cNvPr>
          <p:cNvSpPr/>
          <p:nvPr/>
        </p:nvSpPr>
        <p:spPr>
          <a:xfrm>
            <a:off x="1310704" y="1239557"/>
            <a:ext cx="7469132" cy="8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Analyzing historical </a:t>
            </a:r>
            <a:r>
              <a:rPr lang="en-US" sz="1800" b="1" dirty="0">
                <a:solidFill>
                  <a:srgbClr val="7F0105"/>
                </a:solidFill>
              </a:rPr>
              <a:t>Dengue cases</a:t>
            </a:r>
            <a:r>
              <a:rPr lang="en-US" sz="1800" dirty="0">
                <a:solidFill>
                  <a:schemeClr val="tx1"/>
                </a:solidFill>
              </a:rPr>
              <a:t> in San Juan, Puerto Rico to make weekly forecasts that will help the city be better prepared in the event of fatal epidemics</a:t>
            </a:r>
          </a:p>
        </p:txBody>
      </p:sp>
      <p:sp>
        <p:nvSpPr>
          <p:cNvPr id="13" name="Rectangle 12">
            <a:extLst>
              <a:ext uri="{FF2B5EF4-FFF2-40B4-BE49-F238E27FC236}">
                <a16:creationId xmlns:a16="http://schemas.microsoft.com/office/drawing/2014/main" id="{98A40AFA-E618-2442-B44D-FA77C17530F7}"/>
              </a:ext>
            </a:extLst>
          </p:cNvPr>
          <p:cNvSpPr/>
          <p:nvPr/>
        </p:nvSpPr>
        <p:spPr>
          <a:xfrm>
            <a:off x="1310704" y="2368085"/>
            <a:ext cx="7469132" cy="8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Using </a:t>
            </a:r>
            <a:r>
              <a:rPr lang="en-US" sz="1800" b="1" dirty="0">
                <a:solidFill>
                  <a:srgbClr val="7F0105"/>
                </a:solidFill>
              </a:rPr>
              <a:t>environmental data</a:t>
            </a:r>
            <a:r>
              <a:rPr lang="en-US" sz="1800" dirty="0">
                <a:solidFill>
                  <a:schemeClr val="tx1"/>
                </a:solidFill>
              </a:rPr>
              <a:t> collected by Centers for Disease Control &amp; Prevention and the National Oceanic &amp; Atmospheric Administration in the U.S. Department of Commerce</a:t>
            </a:r>
            <a:endParaRPr lang="en-US" sz="1800" b="1" dirty="0">
              <a:solidFill>
                <a:srgbClr val="7F0105"/>
              </a:solidFill>
            </a:endParaRPr>
          </a:p>
        </p:txBody>
      </p:sp>
      <p:sp>
        <p:nvSpPr>
          <p:cNvPr id="22" name="Rectangle 21">
            <a:extLst>
              <a:ext uri="{FF2B5EF4-FFF2-40B4-BE49-F238E27FC236}">
                <a16:creationId xmlns:a16="http://schemas.microsoft.com/office/drawing/2014/main" id="{CCFB4FB9-4CD9-C74C-A2D5-456C2D957D67}"/>
              </a:ext>
            </a:extLst>
          </p:cNvPr>
          <p:cNvSpPr/>
          <p:nvPr/>
        </p:nvSpPr>
        <p:spPr>
          <a:xfrm>
            <a:off x="1305386" y="3530482"/>
            <a:ext cx="7403607" cy="828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Explored various </a:t>
            </a:r>
            <a:r>
              <a:rPr lang="en-US" sz="1800" b="1" dirty="0">
                <a:solidFill>
                  <a:srgbClr val="7F0105"/>
                </a:solidFill>
              </a:rPr>
              <a:t>forecasting models</a:t>
            </a:r>
            <a:r>
              <a:rPr lang="en-US" sz="1800" dirty="0">
                <a:solidFill>
                  <a:schemeClr val="tx1"/>
                </a:solidFill>
              </a:rPr>
              <a:t> that account for components such as Trend and Seasonality and also external variables describing changes in temperature, precipitation, humidity, etc.</a:t>
            </a:r>
            <a:endParaRPr lang="en-US" sz="1800" b="1" dirty="0">
              <a:solidFill>
                <a:schemeClr val="tx1"/>
              </a:solidFill>
            </a:endParaRPr>
          </a:p>
        </p:txBody>
      </p:sp>
      <p:pic>
        <p:nvPicPr>
          <p:cNvPr id="10" name="Graphic 9" descr="Head with Gears">
            <a:extLst>
              <a:ext uri="{FF2B5EF4-FFF2-40B4-BE49-F238E27FC236}">
                <a16:creationId xmlns:a16="http://schemas.microsoft.com/office/drawing/2014/main" id="{0E80BFC9-63F3-F84C-AD35-56FE42AA74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5006" y="3567865"/>
            <a:ext cx="847217" cy="847217"/>
          </a:xfrm>
          <a:prstGeom prst="rect">
            <a:avLst/>
          </a:prstGeom>
        </p:spPr>
      </p:pic>
      <p:pic>
        <p:nvPicPr>
          <p:cNvPr id="26" name="Graphic 25" descr="Database">
            <a:extLst>
              <a:ext uri="{FF2B5EF4-FFF2-40B4-BE49-F238E27FC236}">
                <a16:creationId xmlns:a16="http://schemas.microsoft.com/office/drawing/2014/main" id="{0106A409-F3C8-9148-83CC-D9805AC407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942" y="2374994"/>
            <a:ext cx="892281" cy="892281"/>
          </a:xfrm>
          <a:prstGeom prst="rect">
            <a:avLst/>
          </a:prstGeom>
        </p:spPr>
      </p:pic>
    </p:spTree>
    <p:extLst>
      <p:ext uri="{BB962C8B-B14F-4D97-AF65-F5344CB8AC3E}">
        <p14:creationId xmlns:p14="http://schemas.microsoft.com/office/powerpoint/2010/main" val="51351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4199"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Problem Statement</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4200"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5" name="Picture 4" descr="A close up of a map&#10;&#10;Description automatically generated">
            <a:extLst>
              <a:ext uri="{FF2B5EF4-FFF2-40B4-BE49-F238E27FC236}">
                <a16:creationId xmlns:a16="http://schemas.microsoft.com/office/drawing/2014/main" id="{F5D329BC-DADF-024B-B83A-2D353E3EE31C}"/>
              </a:ext>
            </a:extLst>
          </p:cNvPr>
          <p:cNvPicPr>
            <a:picLocks noChangeAspect="1"/>
          </p:cNvPicPr>
          <p:nvPr/>
        </p:nvPicPr>
        <p:blipFill rotWithShape="1">
          <a:blip r:embed="rId8"/>
          <a:srcRect t="1029"/>
          <a:stretch/>
        </p:blipFill>
        <p:spPr>
          <a:xfrm>
            <a:off x="3623733" y="1126067"/>
            <a:ext cx="5225698" cy="3681981"/>
          </a:xfrm>
          <a:prstGeom prst="rect">
            <a:avLst/>
          </a:prstGeom>
        </p:spPr>
      </p:pic>
      <p:sp>
        <p:nvSpPr>
          <p:cNvPr id="33" name="Rectangle 32">
            <a:extLst>
              <a:ext uri="{FF2B5EF4-FFF2-40B4-BE49-F238E27FC236}">
                <a16:creationId xmlns:a16="http://schemas.microsoft.com/office/drawing/2014/main" id="{646BDB12-2CB0-544C-8ACE-B4595227019C}"/>
              </a:ext>
            </a:extLst>
          </p:cNvPr>
          <p:cNvSpPr/>
          <p:nvPr/>
        </p:nvSpPr>
        <p:spPr>
          <a:xfrm>
            <a:off x="397933" y="1252557"/>
            <a:ext cx="2904066" cy="3395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7475" indent="-117475">
              <a:buFont typeface="Arial" panose="020B0604020202020204" pitchFamily="34" charset="0"/>
              <a:buChar char="•"/>
            </a:pPr>
            <a:r>
              <a:rPr lang="en-US" sz="1200" dirty="0">
                <a:solidFill>
                  <a:srgbClr val="595959"/>
                </a:solidFill>
              </a:rPr>
              <a:t>Dengue fever is a mosquito-borne disease that occurs in tropical and sub-tropical parts of the world that can cause bleeding, low blood pressure, and even death in severe cases</a:t>
            </a:r>
          </a:p>
          <a:p>
            <a:endParaRPr lang="en-US" sz="1200" dirty="0">
              <a:solidFill>
                <a:srgbClr val="595959"/>
              </a:solidFill>
            </a:endParaRPr>
          </a:p>
          <a:p>
            <a:pPr marL="117475" indent="-117475">
              <a:buFont typeface="Arial" panose="020B0604020202020204" pitchFamily="34" charset="0"/>
              <a:buChar char="•"/>
            </a:pPr>
            <a:r>
              <a:rPr lang="en-US" sz="1200" dirty="0">
                <a:solidFill>
                  <a:srgbClr val="595959"/>
                </a:solidFill>
              </a:rPr>
              <a:t>Because it is carried by mosquitoes, the transmission dynamics of dengue are related to climate variables such as temperature and precipitation</a:t>
            </a:r>
          </a:p>
          <a:p>
            <a:endParaRPr lang="en-US" sz="1200" dirty="0">
              <a:solidFill>
                <a:srgbClr val="595959"/>
              </a:solidFill>
            </a:endParaRPr>
          </a:p>
          <a:p>
            <a:pPr marL="117475" indent="-117475">
              <a:buFont typeface="Arial" panose="020B0604020202020204" pitchFamily="34" charset="0"/>
              <a:buChar char="•"/>
            </a:pPr>
            <a:r>
              <a:rPr lang="en-US" sz="1200" dirty="0">
                <a:solidFill>
                  <a:srgbClr val="595959"/>
                </a:solidFill>
              </a:rPr>
              <a:t>In recent years, dengue fever has been spreading. Historically, the disease has been most prevalent in Southeast Asia and the Pacific islands. These days many of the nearly half billion cases per year are occurring in Latin America</a:t>
            </a:r>
          </a:p>
        </p:txBody>
      </p:sp>
    </p:spTree>
    <p:extLst>
      <p:ext uri="{BB962C8B-B14F-4D97-AF65-F5344CB8AC3E}">
        <p14:creationId xmlns:p14="http://schemas.microsoft.com/office/powerpoint/2010/main" val="2546661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5169"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Data</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5170"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45BE8747-9372-4F42-9D67-26A9A129A5FB}"/>
              </a:ext>
            </a:extLst>
          </p:cNvPr>
          <p:cNvPicPr>
            <a:picLocks noChangeAspect="1"/>
          </p:cNvPicPr>
          <p:nvPr/>
        </p:nvPicPr>
        <p:blipFill>
          <a:blip r:embed="rId8"/>
          <a:stretch>
            <a:fillRect/>
          </a:stretch>
        </p:blipFill>
        <p:spPr>
          <a:xfrm>
            <a:off x="514064" y="937094"/>
            <a:ext cx="5913966" cy="3952403"/>
          </a:xfrm>
          <a:prstGeom prst="rect">
            <a:avLst/>
          </a:prstGeom>
        </p:spPr>
      </p:pic>
      <p:graphicFrame>
        <p:nvGraphicFramePr>
          <p:cNvPr id="7" name="Diagram 6">
            <a:extLst>
              <a:ext uri="{FF2B5EF4-FFF2-40B4-BE49-F238E27FC236}">
                <a16:creationId xmlns:a16="http://schemas.microsoft.com/office/drawing/2014/main" id="{3A6DA21E-F92F-794D-ADC4-5704EB22F1D8}"/>
              </a:ext>
            </a:extLst>
          </p:cNvPr>
          <p:cNvGraphicFramePr/>
          <p:nvPr>
            <p:extLst>
              <p:ext uri="{D42A27DB-BD31-4B8C-83A1-F6EECF244321}">
                <p14:modId xmlns:p14="http://schemas.microsoft.com/office/powerpoint/2010/main" val="4200365082"/>
              </p:ext>
            </p:extLst>
          </p:nvPr>
        </p:nvGraphicFramePr>
        <p:xfrm>
          <a:off x="5650937" y="306837"/>
          <a:ext cx="3063027" cy="32723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279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6193"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Data Imputation</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6194"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949DA857-2747-454E-BD31-6003067A19B4}"/>
              </a:ext>
            </a:extLst>
          </p:cNvPr>
          <p:cNvPicPr>
            <a:picLocks noChangeAspect="1"/>
          </p:cNvPicPr>
          <p:nvPr/>
        </p:nvPicPr>
        <p:blipFill>
          <a:blip r:embed="rId8"/>
          <a:stretch>
            <a:fillRect/>
          </a:stretch>
        </p:blipFill>
        <p:spPr>
          <a:xfrm>
            <a:off x="149993" y="1119014"/>
            <a:ext cx="5708940" cy="3846685"/>
          </a:xfrm>
          <a:prstGeom prst="rect">
            <a:avLst/>
          </a:prstGeom>
        </p:spPr>
      </p:pic>
      <p:grpSp>
        <p:nvGrpSpPr>
          <p:cNvPr id="8" name="Group 7">
            <a:extLst>
              <a:ext uri="{FF2B5EF4-FFF2-40B4-BE49-F238E27FC236}">
                <a16:creationId xmlns:a16="http://schemas.microsoft.com/office/drawing/2014/main" id="{7FF6376E-1CDB-434A-BC1A-1EBED0862DE9}"/>
              </a:ext>
            </a:extLst>
          </p:cNvPr>
          <p:cNvGrpSpPr/>
          <p:nvPr/>
        </p:nvGrpSpPr>
        <p:grpSpPr>
          <a:xfrm>
            <a:off x="6089296" y="2658534"/>
            <a:ext cx="2709335" cy="1905000"/>
            <a:chOff x="6089296" y="1896533"/>
            <a:chExt cx="2709335" cy="1905000"/>
          </a:xfrm>
        </p:grpSpPr>
        <p:pic>
          <p:nvPicPr>
            <p:cNvPr id="5" name="Picture 4">
              <a:extLst>
                <a:ext uri="{FF2B5EF4-FFF2-40B4-BE49-F238E27FC236}">
                  <a16:creationId xmlns:a16="http://schemas.microsoft.com/office/drawing/2014/main" id="{96E08F06-19A5-0E43-B5BD-806A02DC7672}"/>
                </a:ext>
              </a:extLst>
            </p:cNvPr>
            <p:cNvPicPr>
              <a:picLocks noChangeAspect="1"/>
            </p:cNvPicPr>
            <p:nvPr/>
          </p:nvPicPr>
          <p:blipFill rotWithShape="1">
            <a:blip r:embed="rId9"/>
            <a:srcRect b="6839"/>
            <a:stretch/>
          </p:blipFill>
          <p:spPr>
            <a:xfrm>
              <a:off x="6182432" y="2162881"/>
              <a:ext cx="2616199" cy="1638652"/>
            </a:xfrm>
            <a:prstGeom prst="rect">
              <a:avLst/>
            </a:prstGeom>
            <a:ln>
              <a:solidFill>
                <a:srgbClr val="595959"/>
              </a:solidFill>
            </a:ln>
          </p:spPr>
        </p:pic>
        <p:sp>
          <p:nvSpPr>
            <p:cNvPr id="6" name="TextBox 5">
              <a:extLst>
                <a:ext uri="{FF2B5EF4-FFF2-40B4-BE49-F238E27FC236}">
                  <a16:creationId xmlns:a16="http://schemas.microsoft.com/office/drawing/2014/main" id="{07467B10-235E-3B48-83FF-80A1C80C5785}"/>
                </a:ext>
              </a:extLst>
            </p:cNvPr>
            <p:cNvSpPr txBox="1"/>
            <p:nvPr/>
          </p:nvSpPr>
          <p:spPr>
            <a:xfrm>
              <a:off x="6089296" y="1896533"/>
              <a:ext cx="1856598" cy="276999"/>
            </a:xfrm>
            <a:prstGeom prst="rect">
              <a:avLst/>
            </a:prstGeom>
            <a:noFill/>
          </p:spPr>
          <p:txBody>
            <a:bodyPr wrap="none" rtlCol="0">
              <a:spAutoFit/>
            </a:bodyPr>
            <a:lstStyle/>
            <a:p>
              <a:r>
                <a:rPr lang="en-US" sz="1200" dirty="0"/>
                <a:t>Example of missing data</a:t>
              </a:r>
            </a:p>
          </p:txBody>
        </p:sp>
      </p:grpSp>
      <p:sp>
        <p:nvSpPr>
          <p:cNvPr id="3" name="TextBox 2">
            <a:extLst>
              <a:ext uri="{FF2B5EF4-FFF2-40B4-BE49-F238E27FC236}">
                <a16:creationId xmlns:a16="http://schemas.microsoft.com/office/drawing/2014/main" id="{AD38A1C9-2456-5649-9876-8195FB9A64AF}"/>
              </a:ext>
            </a:extLst>
          </p:cNvPr>
          <p:cNvSpPr txBox="1"/>
          <p:nvPr/>
        </p:nvSpPr>
        <p:spPr>
          <a:xfrm>
            <a:off x="6089296" y="1589854"/>
            <a:ext cx="2783771" cy="800219"/>
          </a:xfrm>
          <a:prstGeom prst="rect">
            <a:avLst/>
          </a:prstGeom>
          <a:noFill/>
        </p:spPr>
        <p:txBody>
          <a:bodyPr wrap="square" rtlCol="0">
            <a:spAutoFit/>
          </a:bodyPr>
          <a:lstStyle/>
          <a:p>
            <a:r>
              <a:rPr lang="en-US" dirty="0"/>
              <a:t>Used </a:t>
            </a:r>
            <a:r>
              <a:rPr lang="en-US" sz="1800" b="1" dirty="0">
                <a:solidFill>
                  <a:srgbClr val="7F0105"/>
                </a:solidFill>
                <a:latin typeface="+mn-lt"/>
                <a:ea typeface="+mn-ea"/>
                <a:cs typeface="+mn-cs"/>
              </a:rPr>
              <a:t>LOCF</a:t>
            </a:r>
            <a:r>
              <a:rPr lang="en-US" dirty="0"/>
              <a:t> (Last Observation Carried Forward) to impute these missing observations in the data</a:t>
            </a:r>
          </a:p>
        </p:txBody>
      </p:sp>
    </p:spTree>
    <p:extLst>
      <p:ext uri="{BB962C8B-B14F-4D97-AF65-F5344CB8AC3E}">
        <p14:creationId xmlns:p14="http://schemas.microsoft.com/office/powerpoint/2010/main" val="1942340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A24EB-A296-2345-AA38-2D552FF19BE6}"/>
              </a:ext>
            </a:extLst>
          </p:cNvPr>
          <p:cNvPicPr>
            <a:picLocks noChangeAspect="1"/>
          </p:cNvPicPr>
          <p:nvPr/>
        </p:nvPicPr>
        <p:blipFill rotWithShape="1">
          <a:blip r:embed="rId5"/>
          <a:srcRect b="53532"/>
          <a:stretch/>
        </p:blipFill>
        <p:spPr>
          <a:xfrm>
            <a:off x="2023534" y="1494365"/>
            <a:ext cx="6876698" cy="1085850"/>
          </a:xfrm>
          <a:prstGeom prst="rect">
            <a:avLst/>
          </a:prstGeom>
        </p:spPr>
      </p:pic>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7217"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Assumptions – Stationarity</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7218" name="think-cell Slide" r:id="rId8" imgW="270" imgH="270" progId="TCLayout.ActiveDocument.1">
                  <p:embed/>
                </p:oleObj>
              </mc:Choice>
              <mc:Fallback>
                <p:oleObj name="think-cell Slide" r:id="rId8" imgW="270" imgH="270" progId="TCLayout.ActiveDocument.1">
                  <p:embed/>
                  <p:pic>
                    <p:nvPicPr>
                      <p:cNvPr id="38" name="Object 37" hidden="1"/>
                      <p:cNvPicPr/>
                      <p:nvPr/>
                    </p:nvPicPr>
                    <p:blipFill>
                      <a:blip r:embed="rId7"/>
                      <a:stretch>
                        <a:fillRect/>
                      </a:stretch>
                    </p:blipFill>
                    <p:spPr>
                      <a:xfrm>
                        <a:off x="938" y="547100"/>
                        <a:ext cx="938" cy="93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30723EE4-CB46-E54B-91F2-F0AFB81A6F86}"/>
              </a:ext>
            </a:extLst>
          </p:cNvPr>
          <p:cNvPicPr>
            <a:picLocks noChangeAspect="1"/>
          </p:cNvPicPr>
          <p:nvPr/>
        </p:nvPicPr>
        <p:blipFill rotWithShape="1">
          <a:blip r:embed="rId5"/>
          <a:srcRect t="48279"/>
          <a:stretch/>
        </p:blipFill>
        <p:spPr>
          <a:xfrm>
            <a:off x="2023534" y="3222035"/>
            <a:ext cx="6876697" cy="1208617"/>
          </a:xfrm>
          <a:prstGeom prst="rect">
            <a:avLst/>
          </a:prstGeom>
        </p:spPr>
      </p:pic>
      <p:sp>
        <p:nvSpPr>
          <p:cNvPr id="7" name="Rectangle 6">
            <a:extLst>
              <a:ext uri="{FF2B5EF4-FFF2-40B4-BE49-F238E27FC236}">
                <a16:creationId xmlns:a16="http://schemas.microsoft.com/office/drawing/2014/main" id="{55E8A205-A7EC-F54B-844C-BA1A86617089}"/>
              </a:ext>
            </a:extLst>
          </p:cNvPr>
          <p:cNvSpPr/>
          <p:nvPr/>
        </p:nvSpPr>
        <p:spPr>
          <a:xfrm>
            <a:off x="120458" y="1834783"/>
            <a:ext cx="1471276"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7F0105"/>
                </a:solidFill>
              </a:rPr>
              <a:t>ADF Test:</a:t>
            </a:r>
          </a:p>
        </p:txBody>
      </p:sp>
      <p:sp>
        <p:nvSpPr>
          <p:cNvPr id="8" name="Rectangle 7">
            <a:extLst>
              <a:ext uri="{FF2B5EF4-FFF2-40B4-BE49-F238E27FC236}">
                <a16:creationId xmlns:a16="http://schemas.microsoft.com/office/drawing/2014/main" id="{375515A5-9A28-DB41-87B6-987489ADFF92}"/>
              </a:ext>
            </a:extLst>
          </p:cNvPr>
          <p:cNvSpPr/>
          <p:nvPr/>
        </p:nvSpPr>
        <p:spPr>
          <a:xfrm>
            <a:off x="196660" y="3623836"/>
            <a:ext cx="1471276"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7F0105"/>
                </a:solidFill>
              </a:rPr>
              <a:t>KPSS Test:</a:t>
            </a:r>
          </a:p>
        </p:txBody>
      </p:sp>
      <p:sp>
        <p:nvSpPr>
          <p:cNvPr id="4" name="Rectangle 3">
            <a:extLst>
              <a:ext uri="{FF2B5EF4-FFF2-40B4-BE49-F238E27FC236}">
                <a16:creationId xmlns:a16="http://schemas.microsoft.com/office/drawing/2014/main" id="{D48C71C9-DE0F-0248-B7E0-30719DDE6324}"/>
              </a:ext>
            </a:extLst>
          </p:cNvPr>
          <p:cNvSpPr/>
          <p:nvPr/>
        </p:nvSpPr>
        <p:spPr>
          <a:xfrm>
            <a:off x="5935133" y="1938867"/>
            <a:ext cx="1481667" cy="448733"/>
          </a:xfrm>
          <a:prstGeom prst="rect">
            <a:avLst/>
          </a:prstGeom>
          <a:noFill/>
          <a:ln>
            <a:solidFill>
              <a:srgbClr val="00A0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E75D57-EC65-B24B-A509-462ED8192380}"/>
              </a:ext>
            </a:extLst>
          </p:cNvPr>
          <p:cNvSpPr/>
          <p:nvPr/>
        </p:nvSpPr>
        <p:spPr>
          <a:xfrm>
            <a:off x="6976533" y="3903133"/>
            <a:ext cx="1811867" cy="448733"/>
          </a:xfrm>
          <a:prstGeom prst="rect">
            <a:avLst/>
          </a:prstGeom>
          <a:noFill/>
          <a:ln>
            <a:solidFill>
              <a:srgbClr val="00A0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330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8241"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Assumptions – ACF / PACF</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8242"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630F1858-292F-EB4C-A8E8-33D0A28386E1}"/>
              </a:ext>
            </a:extLst>
          </p:cNvPr>
          <p:cNvPicPr>
            <a:picLocks noChangeAspect="1"/>
          </p:cNvPicPr>
          <p:nvPr/>
        </p:nvPicPr>
        <p:blipFill>
          <a:blip r:embed="rId8"/>
          <a:stretch>
            <a:fillRect/>
          </a:stretch>
        </p:blipFill>
        <p:spPr>
          <a:xfrm>
            <a:off x="328432" y="1105986"/>
            <a:ext cx="4096827" cy="3702061"/>
          </a:xfrm>
          <a:prstGeom prst="rect">
            <a:avLst/>
          </a:prstGeom>
        </p:spPr>
      </p:pic>
      <p:pic>
        <p:nvPicPr>
          <p:cNvPr id="4" name="Picture 3">
            <a:extLst>
              <a:ext uri="{FF2B5EF4-FFF2-40B4-BE49-F238E27FC236}">
                <a16:creationId xmlns:a16="http://schemas.microsoft.com/office/drawing/2014/main" id="{C4A384E3-D354-A64E-99A9-AD63CECC5895}"/>
              </a:ext>
            </a:extLst>
          </p:cNvPr>
          <p:cNvPicPr>
            <a:picLocks noChangeAspect="1"/>
          </p:cNvPicPr>
          <p:nvPr/>
        </p:nvPicPr>
        <p:blipFill>
          <a:blip r:embed="rId9"/>
          <a:stretch>
            <a:fillRect/>
          </a:stretch>
        </p:blipFill>
        <p:spPr>
          <a:xfrm>
            <a:off x="4718741" y="1105986"/>
            <a:ext cx="4096827" cy="3702061"/>
          </a:xfrm>
          <a:prstGeom prst="rect">
            <a:avLst/>
          </a:prstGeom>
        </p:spPr>
      </p:pic>
    </p:spTree>
    <p:extLst>
      <p:ext uri="{BB962C8B-B14F-4D97-AF65-F5344CB8AC3E}">
        <p14:creationId xmlns:p14="http://schemas.microsoft.com/office/powerpoint/2010/main" val="393307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9263"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Data Properties – Seasonality / Trend</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9264"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0F9EB0FA-EE24-FB41-B843-F44B4A2A1690}"/>
              </a:ext>
            </a:extLst>
          </p:cNvPr>
          <p:cNvSpPr/>
          <p:nvPr/>
        </p:nvSpPr>
        <p:spPr>
          <a:xfrm>
            <a:off x="6790263" y="897464"/>
            <a:ext cx="2064302"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rgbClr val="7F0105"/>
                </a:solidFill>
              </a:rPr>
              <a:t>Observations:</a:t>
            </a:r>
          </a:p>
          <a:p>
            <a:endParaRPr lang="en-US" b="1" u="sng" dirty="0">
              <a:solidFill>
                <a:srgbClr val="00A0DD"/>
              </a:solidFill>
            </a:endParaRPr>
          </a:p>
          <a:p>
            <a:pPr marL="117475" indent="-117475">
              <a:buFont typeface="Arial" panose="020B0604020202020204" pitchFamily="34" charset="0"/>
              <a:buChar char="•"/>
            </a:pPr>
            <a:r>
              <a:rPr lang="en-US" sz="1200" dirty="0">
                <a:solidFill>
                  <a:srgbClr val="595959"/>
                </a:solidFill>
              </a:rPr>
              <a:t>We break down the “number of cases” time series into Seasonality, Trend and Remainder</a:t>
            </a:r>
          </a:p>
          <a:p>
            <a:pPr marL="117475" indent="-117475">
              <a:buFont typeface="Arial" panose="020B0604020202020204" pitchFamily="34" charset="0"/>
              <a:buChar char="•"/>
            </a:pPr>
            <a:endParaRPr lang="en-US" sz="1200" dirty="0">
              <a:solidFill>
                <a:srgbClr val="595959"/>
              </a:solidFill>
            </a:endParaRPr>
          </a:p>
          <a:p>
            <a:pPr marL="117475" indent="-117475">
              <a:buFont typeface="Arial" panose="020B0604020202020204" pitchFamily="34" charset="0"/>
              <a:buChar char="•"/>
            </a:pPr>
            <a:r>
              <a:rPr lang="en-US" sz="1200" dirty="0">
                <a:solidFill>
                  <a:srgbClr val="595959"/>
                </a:solidFill>
              </a:rPr>
              <a:t>Looking at the Seasonality plot, we can clearly see a seasonal pattern with peaks observed every year around summer time</a:t>
            </a:r>
          </a:p>
          <a:p>
            <a:pPr marL="117475" indent="-117475">
              <a:buFont typeface="Arial" panose="020B0604020202020204" pitchFamily="34" charset="0"/>
              <a:buChar char="•"/>
            </a:pPr>
            <a:endParaRPr lang="en-US" sz="1200" dirty="0">
              <a:solidFill>
                <a:srgbClr val="595959"/>
              </a:solidFill>
            </a:endParaRPr>
          </a:p>
          <a:p>
            <a:pPr marL="117475" indent="-117475">
              <a:buFont typeface="Arial" panose="020B0604020202020204" pitchFamily="34" charset="0"/>
              <a:buChar char="•"/>
            </a:pPr>
            <a:r>
              <a:rPr lang="en-US" sz="1200" dirty="0">
                <a:solidFill>
                  <a:srgbClr val="595959"/>
                </a:solidFill>
              </a:rPr>
              <a:t>We can observe some levels in the Trend plot, with both positive and negative trend occurring over the years</a:t>
            </a:r>
          </a:p>
        </p:txBody>
      </p:sp>
      <p:pic>
        <p:nvPicPr>
          <p:cNvPr id="3" name="Picture 2">
            <a:extLst>
              <a:ext uri="{FF2B5EF4-FFF2-40B4-BE49-F238E27FC236}">
                <a16:creationId xmlns:a16="http://schemas.microsoft.com/office/drawing/2014/main" id="{2520B4E6-D536-4142-965F-6BC9BF0F9187}"/>
              </a:ext>
            </a:extLst>
          </p:cNvPr>
          <p:cNvPicPr>
            <a:picLocks noChangeAspect="1"/>
          </p:cNvPicPr>
          <p:nvPr/>
        </p:nvPicPr>
        <p:blipFill rotWithShape="1">
          <a:blip r:embed="rId8"/>
          <a:srcRect t="5749" r="4249" b="2054"/>
          <a:stretch/>
        </p:blipFill>
        <p:spPr>
          <a:xfrm>
            <a:off x="289435" y="1048848"/>
            <a:ext cx="6397345" cy="3801535"/>
          </a:xfrm>
          <a:prstGeom prst="rect">
            <a:avLst/>
          </a:prstGeom>
        </p:spPr>
      </p:pic>
    </p:spTree>
    <p:extLst>
      <p:ext uri="{BB962C8B-B14F-4D97-AF65-F5344CB8AC3E}">
        <p14:creationId xmlns:p14="http://schemas.microsoft.com/office/powerpoint/2010/main" val="891133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0281"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938" y="547100"/>
                        <a:ext cx="938" cy="938"/>
                      </a:xfrm>
                      <a:prstGeom prst="rect">
                        <a:avLst/>
                      </a:prstGeom>
                    </p:spPr>
                  </p:pic>
                </p:oleObj>
              </mc:Fallback>
            </mc:AlternateContent>
          </a:graphicData>
        </a:graphic>
      </p:graphicFrame>
      <p:sp>
        <p:nvSpPr>
          <p:cNvPr id="2" name="Title 1"/>
          <p:cNvSpPr>
            <a:spLocks noGrp="1"/>
          </p:cNvSpPr>
          <p:nvPr>
            <p:ph type="title"/>
          </p:nvPr>
        </p:nvSpPr>
        <p:spPr>
          <a:xfrm>
            <a:off x="514064" y="335452"/>
            <a:ext cx="8199900" cy="415499"/>
          </a:xfrm>
        </p:spPr>
        <p:txBody>
          <a:bodyPr/>
          <a:lstStyle/>
          <a:p>
            <a:r>
              <a:rPr lang="en-US" sz="3000" dirty="0">
                <a:solidFill>
                  <a:schemeClr val="tx1"/>
                </a:solidFill>
                <a:latin typeface="Palatino Linotype" panose="02040502050505030304" pitchFamily="18" charset="0"/>
              </a:rPr>
              <a:t>Exploratory Data Analysis</a:t>
            </a:r>
          </a:p>
        </p:txBody>
      </p:sp>
      <p:graphicFrame>
        <p:nvGraphicFramePr>
          <p:cNvPr id="38" name="Object 37" hidden="1"/>
          <p:cNvGraphicFramePr>
            <a:graphicFrameLocks noChangeAspect="1"/>
          </p:cNvGraphicFramePr>
          <p:nvPr>
            <p:custDataLst>
              <p:tags r:id="rId3"/>
            </p:custDataLst>
          </p:nvPr>
        </p:nvGraphicFramePr>
        <p:xfrm>
          <a:off x="938" y="547100"/>
          <a:ext cx="938" cy="938"/>
        </p:xfrm>
        <a:graphic>
          <a:graphicData uri="http://schemas.openxmlformats.org/presentationml/2006/ole">
            <mc:AlternateContent xmlns:mc="http://schemas.openxmlformats.org/markup-compatibility/2006">
              <mc:Choice xmlns:v="urn:schemas-microsoft-com:vml" Requires="v">
                <p:oleObj spid="_x0000_s10282" name="think-cell Slide" r:id="rId7" imgW="270" imgH="270" progId="TCLayout.ActiveDocument.1">
                  <p:embed/>
                </p:oleObj>
              </mc:Choice>
              <mc:Fallback>
                <p:oleObj name="think-cell Slide" r:id="rId7" imgW="270" imgH="270" progId="TCLayout.ActiveDocument.1">
                  <p:embed/>
                  <p:pic>
                    <p:nvPicPr>
                      <p:cNvPr id="38" name="Object 37" hidden="1"/>
                      <p:cNvPicPr/>
                      <p:nvPr/>
                    </p:nvPicPr>
                    <p:blipFill>
                      <a:blip r:embed="rId6"/>
                      <a:stretch>
                        <a:fillRect/>
                      </a:stretch>
                    </p:blipFill>
                    <p:spPr>
                      <a:xfrm>
                        <a:off x="938" y="547100"/>
                        <a:ext cx="938" cy="93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35FF911-D154-5E4E-93DA-8D86B889A060}"/>
              </a:ext>
            </a:extLst>
          </p:cNvPr>
          <p:cNvPicPr>
            <a:picLocks noChangeAspect="1"/>
          </p:cNvPicPr>
          <p:nvPr/>
        </p:nvPicPr>
        <p:blipFill rotWithShape="1">
          <a:blip r:embed="rId8"/>
          <a:srcRect l="12720" t="6842" r="15201"/>
          <a:stretch/>
        </p:blipFill>
        <p:spPr>
          <a:xfrm>
            <a:off x="4631267" y="1609645"/>
            <a:ext cx="4267200" cy="3038555"/>
          </a:xfrm>
          <a:prstGeom prst="rect">
            <a:avLst/>
          </a:prstGeom>
        </p:spPr>
      </p:pic>
      <p:sp>
        <p:nvSpPr>
          <p:cNvPr id="8" name="Rectangle 7">
            <a:extLst>
              <a:ext uri="{FF2B5EF4-FFF2-40B4-BE49-F238E27FC236}">
                <a16:creationId xmlns:a16="http://schemas.microsoft.com/office/drawing/2014/main" id="{C8F1465E-5142-3946-89CC-3042EFAA8A6A}"/>
              </a:ext>
            </a:extLst>
          </p:cNvPr>
          <p:cNvSpPr/>
          <p:nvPr/>
        </p:nvSpPr>
        <p:spPr>
          <a:xfrm>
            <a:off x="5661419" y="1041775"/>
            <a:ext cx="2574724"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7F0105"/>
                </a:solidFill>
              </a:rPr>
              <a:t>Correlations</a:t>
            </a:r>
          </a:p>
        </p:txBody>
      </p:sp>
      <p:sp>
        <p:nvSpPr>
          <p:cNvPr id="9" name="Rectangle 8">
            <a:extLst>
              <a:ext uri="{FF2B5EF4-FFF2-40B4-BE49-F238E27FC236}">
                <a16:creationId xmlns:a16="http://schemas.microsoft.com/office/drawing/2014/main" id="{CF52A656-67F5-9541-9B9E-F942C7B6C9D9}"/>
              </a:ext>
            </a:extLst>
          </p:cNvPr>
          <p:cNvSpPr/>
          <p:nvPr/>
        </p:nvSpPr>
        <p:spPr>
          <a:xfrm>
            <a:off x="907857" y="1041775"/>
            <a:ext cx="2574724" cy="40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7F0105"/>
                </a:solidFill>
              </a:rPr>
              <a:t>Histogram</a:t>
            </a:r>
          </a:p>
        </p:txBody>
      </p:sp>
      <p:pic>
        <p:nvPicPr>
          <p:cNvPr id="6" name="Picture 5">
            <a:extLst>
              <a:ext uri="{FF2B5EF4-FFF2-40B4-BE49-F238E27FC236}">
                <a16:creationId xmlns:a16="http://schemas.microsoft.com/office/drawing/2014/main" id="{A107EDF0-8CA8-534D-B330-B8B10A44C451}"/>
              </a:ext>
            </a:extLst>
          </p:cNvPr>
          <p:cNvPicPr>
            <a:picLocks noChangeAspect="1"/>
          </p:cNvPicPr>
          <p:nvPr/>
        </p:nvPicPr>
        <p:blipFill>
          <a:blip r:embed="rId9"/>
          <a:stretch>
            <a:fillRect/>
          </a:stretch>
        </p:blipFill>
        <p:spPr>
          <a:xfrm>
            <a:off x="245534" y="1609646"/>
            <a:ext cx="4156318" cy="3309046"/>
          </a:xfrm>
          <a:prstGeom prst="rect">
            <a:avLst/>
          </a:prstGeom>
        </p:spPr>
      </p:pic>
    </p:spTree>
    <p:extLst>
      <p:ext uri="{BB962C8B-B14F-4D97-AF65-F5344CB8AC3E}">
        <p14:creationId xmlns:p14="http://schemas.microsoft.com/office/powerpoint/2010/main" val="591039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1454</TotalTime>
  <Words>500</Words>
  <Application>Microsoft Macintosh PowerPoint</Application>
  <PresentationFormat>On-screen Show (16:9)</PresentationFormat>
  <Paragraphs>77</Paragraphs>
  <Slides>18</Slides>
  <Notes>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2" baseType="lpstr">
      <vt:lpstr>Arial</vt:lpstr>
      <vt:lpstr>Palatino Linotype</vt:lpstr>
      <vt:lpstr>Simple Light</vt:lpstr>
      <vt:lpstr>think-cell Slide</vt:lpstr>
      <vt:lpstr>Final Project – Forecasting Dengue Spread</vt:lpstr>
      <vt:lpstr>Introduction</vt:lpstr>
      <vt:lpstr>Problem Statement</vt:lpstr>
      <vt:lpstr>Data</vt:lpstr>
      <vt:lpstr>Data Imputation</vt:lpstr>
      <vt:lpstr>Assumptions – Stationarity</vt:lpstr>
      <vt:lpstr>Assumptions – ACF / PACF</vt:lpstr>
      <vt:lpstr>Data Properties – Seasonality / Trend</vt:lpstr>
      <vt:lpstr>Exploratory Data Analysis</vt:lpstr>
      <vt:lpstr>Exploratory Data Analysis</vt:lpstr>
      <vt:lpstr>Model 1 – ARIMA</vt:lpstr>
      <vt:lpstr>Model 2 – SARIMA</vt:lpstr>
      <vt:lpstr>Model 3 – SARIMAX</vt:lpstr>
      <vt:lpstr>Model 4 – Neural Net</vt:lpstr>
      <vt:lpstr>SARIMA Forecasts</vt:lpstr>
      <vt:lpstr>Neural Net Forecasts</vt:lpstr>
      <vt:lpstr>Model Selection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Pleasantville – Infrastructure Modernization</dc:title>
  <cp:lastModifiedBy>Siddhartha Khetawat</cp:lastModifiedBy>
  <cp:revision>94</cp:revision>
  <dcterms:modified xsi:type="dcterms:W3CDTF">2019-06-06T19:48:37Z</dcterms:modified>
</cp:coreProperties>
</file>